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69" r:id="rId3"/>
    <p:sldId id="270" r:id="rId4"/>
    <p:sldId id="257" r:id="rId5"/>
    <p:sldId id="272" r:id="rId6"/>
    <p:sldId id="271" r:id="rId7"/>
    <p:sldId id="273" r:id="rId8"/>
    <p:sldId id="274" r:id="rId9"/>
    <p:sldId id="278" r:id="rId10"/>
    <p:sldId id="277" r:id="rId11"/>
    <p:sldId id="276" r:id="rId12"/>
    <p:sldId id="275" r:id="rId13"/>
    <p:sldId id="258" r:id="rId14"/>
    <p:sldId id="279" r:id="rId15"/>
    <p:sldId id="280" r:id="rId16"/>
    <p:sldId id="263" r:id="rId17"/>
    <p:sldId id="281" r:id="rId18"/>
    <p:sldId id="282" r:id="rId19"/>
    <p:sldId id="286" r:id="rId20"/>
    <p:sldId id="287" r:id="rId21"/>
    <p:sldId id="288" r:id="rId22"/>
    <p:sldId id="289" r:id="rId23"/>
    <p:sldId id="290" r:id="rId24"/>
    <p:sldId id="291" r:id="rId25"/>
    <p:sldId id="292" r:id="rId26"/>
    <p:sldId id="262" r:id="rId27"/>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E6C"/>
    <a:srgbClr val="C0F3FF"/>
    <a:srgbClr val="265F91"/>
    <a:srgbClr val="FFCA4A"/>
    <a:srgbClr val="20539D"/>
    <a:srgbClr val="EFEFEF"/>
    <a:srgbClr val="002E91"/>
    <a:srgbClr val="1030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4694"/>
  </p:normalViewPr>
  <p:slideViewPr>
    <p:cSldViewPr snapToGrid="0" snapToObjects="1">
      <p:cViewPr varScale="1">
        <p:scale>
          <a:sx n="106" d="100"/>
          <a:sy n="106" d="100"/>
        </p:scale>
        <p:origin x="58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ENTRAL\Desktop\reportes%20presentacion\grafica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CENTRAL\Desktop\reportes%20presentacion\Final2022\Repostes%20informe%20-%20tercer%20cuatrimestre\Informe%20Graficas%20para%20informe%20de%20Rendici&#243;n%20de%20Cuentas%20tercer%20cuatrimestre%20FINAL%2027-12-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3728867987786793E-2"/>
          <c:y val="0.16919953638972698"/>
          <c:w val="0.94687652199467709"/>
          <c:h val="0.72990784046731005"/>
        </c:manualLayout>
      </c:layout>
      <c:bar3DChart>
        <c:barDir val="col"/>
        <c:grouping val="clustered"/>
        <c:varyColors val="0"/>
        <c:ser>
          <c:idx val="0"/>
          <c:order val="0"/>
          <c:tx>
            <c:strRef>
              <c:f>Hoja1!$D$4</c:f>
              <c:strCache>
                <c:ptCount val="1"/>
                <c:pt idx="0">
                  <c:v>Presupuesto Vigente</c:v>
                </c:pt>
              </c:strCache>
            </c:strRef>
          </c:tx>
          <c:spPr>
            <a:solidFill>
              <a:schemeClr val="accent1">
                <a:lumMod val="75000"/>
              </a:schemeClr>
            </a:solidFill>
            <a:ln>
              <a:noFill/>
            </a:ln>
            <a:effectLst/>
            <a:sp3d/>
          </c:spPr>
          <c:invertIfNegative val="0"/>
          <c:dLbls>
            <c:spPr>
              <a:noFill/>
              <a:ln>
                <a:noFill/>
              </a:ln>
              <a:effectLst/>
            </c:spPr>
            <c:txPr>
              <a:bodyPr rot="-5400000" spcFirstLastPara="1" vertOverflow="ellipsis" wrap="square" lIns="1800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Hoja1!$C$5:$C$10</c:f>
              <c:strCache>
                <c:ptCount val="6"/>
                <c:pt idx="0">
                  <c:v>000-SERVICIOS PERSONALES</c:v>
                </c:pt>
                <c:pt idx="1">
                  <c:v>100-SERVICIOS NO PERSONALES</c:v>
                </c:pt>
                <c:pt idx="2">
                  <c:v>200-MATERIALES Y SUMINISTROS</c:v>
                </c:pt>
                <c:pt idx="3">
                  <c:v>300-PROPIEDAD, PLANTA, EQUIPO E INTANGIBLES</c:v>
                </c:pt>
                <c:pt idx="4">
                  <c:v>400-TRANSFERENCIAS CORRIENTES</c:v>
                </c:pt>
                <c:pt idx="5">
                  <c:v>900-ASIGNACIONES GLOBALES</c:v>
                </c:pt>
              </c:strCache>
            </c:strRef>
          </c:cat>
          <c:val>
            <c:numRef>
              <c:f>Hoja1!$D$5:$D$10</c:f>
              <c:numCache>
                <c:formatCode>General</c:formatCode>
                <c:ptCount val="6"/>
                <c:pt idx="0">
                  <c:v>175.13</c:v>
                </c:pt>
                <c:pt idx="1">
                  <c:v>28.26</c:v>
                </c:pt>
                <c:pt idx="2">
                  <c:v>64.349999999999994</c:v>
                </c:pt>
                <c:pt idx="3">
                  <c:v>1.32</c:v>
                </c:pt>
                <c:pt idx="4">
                  <c:v>20.39</c:v>
                </c:pt>
                <c:pt idx="5">
                  <c:v>1.55</c:v>
                </c:pt>
              </c:numCache>
            </c:numRef>
          </c:val>
        </c:ser>
        <c:ser>
          <c:idx val="1"/>
          <c:order val="1"/>
          <c:tx>
            <c:strRef>
              <c:f>Hoja1!$E$4</c:f>
              <c:strCache>
                <c:ptCount val="1"/>
                <c:pt idx="0">
                  <c:v>Presupuesto ejecutado (utilizado)</c:v>
                </c:pt>
              </c:strCache>
            </c:strRef>
          </c:tx>
          <c:spPr>
            <a:solidFill>
              <a:srgbClr val="0070C0"/>
            </a:solidFill>
            <a:ln>
              <a:noFill/>
            </a:ln>
            <a:effectLst/>
            <a:sp3d/>
          </c:spPr>
          <c:invertIfNegative val="0"/>
          <c:dLbls>
            <c:spPr>
              <a:noFill/>
              <a:ln>
                <a:noFill/>
              </a:ln>
              <a:effectLst/>
            </c:spPr>
            <c:txPr>
              <a:bodyPr rot="-5400000" spcFirstLastPara="1" vertOverflow="ellipsis" wrap="square" lIns="1800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Hoja1!$C$5:$C$10</c:f>
              <c:strCache>
                <c:ptCount val="6"/>
                <c:pt idx="0">
                  <c:v>000-SERVICIOS PERSONALES</c:v>
                </c:pt>
                <c:pt idx="1">
                  <c:v>100-SERVICIOS NO PERSONALES</c:v>
                </c:pt>
                <c:pt idx="2">
                  <c:v>200-MATERIALES Y SUMINISTROS</c:v>
                </c:pt>
                <c:pt idx="3">
                  <c:v>300-PROPIEDAD, PLANTA, EQUIPO E INTANGIBLES</c:v>
                </c:pt>
                <c:pt idx="4">
                  <c:v>400-TRANSFERENCIAS CORRIENTES</c:v>
                </c:pt>
                <c:pt idx="5">
                  <c:v>900-ASIGNACIONES GLOBALES</c:v>
                </c:pt>
              </c:strCache>
            </c:strRef>
          </c:cat>
          <c:val>
            <c:numRef>
              <c:f>Hoja1!$E$5:$E$10</c:f>
              <c:numCache>
                <c:formatCode>General</c:formatCode>
                <c:ptCount val="6"/>
                <c:pt idx="0">
                  <c:v>172.66</c:v>
                </c:pt>
                <c:pt idx="1">
                  <c:v>27.83</c:v>
                </c:pt>
                <c:pt idx="2">
                  <c:v>63.7</c:v>
                </c:pt>
                <c:pt idx="3">
                  <c:v>1.28</c:v>
                </c:pt>
                <c:pt idx="4">
                  <c:v>20.27</c:v>
                </c:pt>
                <c:pt idx="5">
                  <c:v>1.55</c:v>
                </c:pt>
              </c:numCache>
            </c:numRef>
          </c:val>
        </c:ser>
        <c:ser>
          <c:idx val="2"/>
          <c:order val="2"/>
          <c:tx>
            <c:strRef>
              <c:f>Hoja1!$F$4</c:f>
              <c:strCache>
                <c:ptCount val="1"/>
                <c:pt idx="0">
                  <c:v>Saldo</c:v>
                </c:pt>
              </c:strCache>
            </c:strRef>
          </c:tx>
          <c:spPr>
            <a:solidFill>
              <a:schemeClr val="bg2">
                <a:lumMod val="20000"/>
                <a:lumOff val="80000"/>
              </a:schemeClr>
            </a:solidFill>
            <a:ln>
              <a:noFill/>
            </a:ln>
            <a:effectLst/>
            <a:sp3d/>
          </c:spPr>
          <c:invertIfNegative val="0"/>
          <c:dLbls>
            <c:spPr>
              <a:noFill/>
              <a:ln>
                <a:noFill/>
              </a:ln>
              <a:effectLst/>
            </c:spPr>
            <c:txPr>
              <a:bodyPr rot="-5400000" spcFirstLastPara="1" vertOverflow="ellipsis" wrap="square" lIns="1800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Hoja1!$C$5:$C$10</c:f>
              <c:strCache>
                <c:ptCount val="6"/>
                <c:pt idx="0">
                  <c:v>000-SERVICIOS PERSONALES</c:v>
                </c:pt>
                <c:pt idx="1">
                  <c:v>100-SERVICIOS NO PERSONALES</c:v>
                </c:pt>
                <c:pt idx="2">
                  <c:v>200-MATERIALES Y SUMINISTROS</c:v>
                </c:pt>
                <c:pt idx="3">
                  <c:v>300-PROPIEDAD, PLANTA, EQUIPO E INTANGIBLES</c:v>
                </c:pt>
                <c:pt idx="4">
                  <c:v>400-TRANSFERENCIAS CORRIENTES</c:v>
                </c:pt>
                <c:pt idx="5">
                  <c:v>900-ASIGNACIONES GLOBALES</c:v>
                </c:pt>
              </c:strCache>
            </c:strRef>
          </c:cat>
          <c:val>
            <c:numRef>
              <c:f>Hoja1!$F$5:$F$10</c:f>
              <c:numCache>
                <c:formatCode>General</c:formatCode>
                <c:ptCount val="6"/>
                <c:pt idx="0">
                  <c:v>2.4700000000000002</c:v>
                </c:pt>
                <c:pt idx="1">
                  <c:v>0.43</c:v>
                </c:pt>
                <c:pt idx="2">
                  <c:v>0.65</c:v>
                </c:pt>
                <c:pt idx="3">
                  <c:v>0.6</c:v>
                </c:pt>
                <c:pt idx="4">
                  <c:v>0.12</c:v>
                </c:pt>
                <c:pt idx="5">
                  <c:v>0</c:v>
                </c:pt>
              </c:numCache>
            </c:numRef>
          </c:val>
        </c:ser>
        <c:dLbls>
          <c:showLegendKey val="0"/>
          <c:showVal val="1"/>
          <c:showCatName val="0"/>
          <c:showSerName val="0"/>
          <c:showPercent val="0"/>
          <c:showBubbleSize val="0"/>
        </c:dLbls>
        <c:gapWidth val="75"/>
        <c:shape val="box"/>
        <c:axId val="1524224640"/>
        <c:axId val="1524229536"/>
        <c:axId val="0"/>
      </c:bar3DChart>
      <c:catAx>
        <c:axId val="15242246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GT"/>
          </a:p>
        </c:txPr>
        <c:crossAx val="1524229536"/>
        <c:crosses val="autoZero"/>
        <c:auto val="1"/>
        <c:lblAlgn val="ctr"/>
        <c:lblOffset val="100"/>
        <c:noMultiLvlLbl val="0"/>
      </c:catAx>
      <c:valAx>
        <c:axId val="1524229536"/>
        <c:scaling>
          <c:orientation val="minMax"/>
        </c:scaling>
        <c:delete val="1"/>
        <c:axPos val="l"/>
        <c:numFmt formatCode="General" sourceLinked="1"/>
        <c:majorTickMark val="none"/>
        <c:minorTickMark val="none"/>
        <c:tickLblPos val="nextTo"/>
        <c:crossAx val="1524224640"/>
        <c:crosses val="autoZero"/>
        <c:crossBetween val="between"/>
      </c:valAx>
      <c:spPr>
        <a:noFill/>
        <a:ln>
          <a:noFill/>
        </a:ln>
        <a:effectLst/>
      </c:spPr>
    </c:plotArea>
    <c:legend>
      <c:legendPos val="r"/>
      <c:layout>
        <c:manualLayout>
          <c:xMode val="edge"/>
          <c:yMode val="edge"/>
          <c:x val="0.77909846865777488"/>
          <c:y val="0.13735362027115031"/>
          <c:w val="0.2000937514228279"/>
          <c:h val="0.1434388108028552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clustered"/>
        <c:varyColors val="0"/>
        <c:ser>
          <c:idx val="2"/>
          <c:order val="0"/>
          <c:tx>
            <c:strRef>
              <c:f>'9. Finalidad'!$E$2</c:f>
              <c:strCache>
                <c:ptCount val="1"/>
                <c:pt idx="0">
                  <c:v>Saldo por Ejecutar</c:v>
                </c:pt>
              </c:strCache>
            </c:strRef>
          </c:tx>
          <c:spPr>
            <a:solidFill>
              <a:schemeClr val="accent1">
                <a:tint val="65000"/>
              </a:schemeClr>
            </a:solidFill>
            <a:ln>
              <a:noFill/>
            </a:ln>
            <a:effectLst/>
          </c:spPr>
          <c:invertIfNegative val="0"/>
          <c:dPt>
            <c:idx val="1"/>
            <c:invertIfNegative val="0"/>
            <c:bubble3D val="0"/>
            <c:spPr>
              <a:solidFill>
                <a:schemeClr val="accent5">
                  <a:lumMod val="60000"/>
                  <a:lumOff val="40000"/>
                </a:schemeClr>
              </a:solidFill>
              <a:ln>
                <a:noFill/>
              </a:ln>
              <a:effectLst/>
            </c:spPr>
          </c:dPt>
          <c:dLbls>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extLst>
                <c:ext xmlns:c15="http://schemas.microsoft.com/office/drawing/2012/chart" uri="{02D57815-91ED-43cb-92C2-25804820EDAC}">
                  <c15:fullRef>
                    <c15:sqref>'9. Finalidad'!$A$3:$A$5</c15:sqref>
                  </c15:fullRef>
                </c:ext>
              </c:extLst>
              <c:f>'9. Finalidad'!$A$3:$A$4</c:f>
              <c:strCache>
                <c:ptCount val="2"/>
                <c:pt idx="0">
                  <c:v>64-010000 SERVICIOS PÚBLICOS GENERALES</c:v>
                </c:pt>
                <c:pt idx="1">
                  <c:v>64-110000 PROTECCIÓN SOCIAL </c:v>
                </c:pt>
              </c:strCache>
            </c:strRef>
          </c:cat>
          <c:val>
            <c:numRef>
              <c:extLst>
                <c:ext xmlns:c15="http://schemas.microsoft.com/office/drawing/2012/chart" uri="{02D57815-91ED-43cb-92C2-25804820EDAC}">
                  <c15:fullRef>
                    <c15:sqref>'9. Finalidad'!$E$3:$E$5</c15:sqref>
                  </c15:fullRef>
                </c:ext>
              </c:extLst>
              <c:f>'9. Finalidad'!$E$3:$E$4</c:f>
              <c:numCache>
                <c:formatCode>General</c:formatCode>
                <c:ptCount val="2"/>
                <c:pt idx="0">
                  <c:v>0</c:v>
                </c:pt>
                <c:pt idx="1">
                  <c:v>3.71</c:v>
                </c:pt>
              </c:numCache>
            </c:numRef>
          </c:val>
        </c:ser>
        <c:ser>
          <c:idx val="1"/>
          <c:order val="1"/>
          <c:tx>
            <c:strRef>
              <c:f>'9. Finalidad'!$C$2</c:f>
              <c:strCache>
                <c:ptCount val="1"/>
                <c:pt idx="0">
                  <c:v>Ejecutado</c:v>
                </c:pt>
              </c:strCache>
            </c:strRef>
          </c:tx>
          <c:spPr>
            <a:solidFill>
              <a:srgbClr val="0070C0"/>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extLst>
                <c:ext xmlns:c15="http://schemas.microsoft.com/office/drawing/2012/chart" uri="{02D57815-91ED-43cb-92C2-25804820EDAC}">
                  <c15:fullRef>
                    <c15:sqref>'9. Finalidad'!$A$3:$A$5</c15:sqref>
                  </c15:fullRef>
                </c:ext>
              </c:extLst>
              <c:f>'9. Finalidad'!$A$3:$A$4</c:f>
              <c:strCache>
                <c:ptCount val="2"/>
                <c:pt idx="0">
                  <c:v>64-010000 SERVICIOS PÚBLICOS GENERALES</c:v>
                </c:pt>
                <c:pt idx="1">
                  <c:v>64-110000 PROTECCIÓN SOCIAL </c:v>
                </c:pt>
              </c:strCache>
            </c:strRef>
          </c:cat>
          <c:val>
            <c:numRef>
              <c:extLst>
                <c:ext xmlns:c15="http://schemas.microsoft.com/office/drawing/2012/chart" uri="{02D57815-91ED-43cb-92C2-25804820EDAC}">
                  <c15:fullRef>
                    <c15:sqref>'9. Finalidad'!$C$3:$C$5</c15:sqref>
                  </c15:fullRef>
                </c:ext>
              </c:extLst>
              <c:f>'9. Finalidad'!$C$3:$C$4</c:f>
              <c:numCache>
                <c:formatCode>0.00</c:formatCode>
                <c:ptCount val="2"/>
                <c:pt idx="0">
                  <c:v>0.24</c:v>
                </c:pt>
                <c:pt idx="1">
                  <c:v>287.05</c:v>
                </c:pt>
              </c:numCache>
            </c:numRef>
          </c:val>
        </c:ser>
        <c:ser>
          <c:idx val="0"/>
          <c:order val="2"/>
          <c:tx>
            <c:strRef>
              <c:f>'9. Finalidad'!$B$2</c:f>
              <c:strCache>
                <c:ptCount val="1"/>
                <c:pt idx="0">
                  <c:v>Vigente</c:v>
                </c:pt>
              </c:strCache>
            </c:strRef>
          </c:tx>
          <c:spPr>
            <a:solidFill>
              <a:srgbClr val="002060"/>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extLst>
                <c:ext xmlns:c15="http://schemas.microsoft.com/office/drawing/2012/chart" uri="{02D57815-91ED-43cb-92C2-25804820EDAC}">
                  <c15:fullRef>
                    <c15:sqref>'9. Finalidad'!$A$3:$A$5</c15:sqref>
                  </c15:fullRef>
                </c:ext>
              </c:extLst>
              <c:f>'9. Finalidad'!$A$3:$A$4</c:f>
              <c:strCache>
                <c:ptCount val="2"/>
                <c:pt idx="0">
                  <c:v>64-010000 SERVICIOS PÚBLICOS GENERALES</c:v>
                </c:pt>
                <c:pt idx="1">
                  <c:v>64-110000 PROTECCIÓN SOCIAL </c:v>
                </c:pt>
              </c:strCache>
            </c:strRef>
          </c:cat>
          <c:val>
            <c:numRef>
              <c:extLst>
                <c:ext xmlns:c15="http://schemas.microsoft.com/office/drawing/2012/chart" uri="{02D57815-91ED-43cb-92C2-25804820EDAC}">
                  <c15:fullRef>
                    <c15:sqref>'9. Finalidad'!$B$3:$B$5</c15:sqref>
                  </c15:fullRef>
                </c:ext>
              </c:extLst>
              <c:f>'9. Finalidad'!$B$3:$B$4</c:f>
              <c:numCache>
                <c:formatCode>General</c:formatCode>
                <c:ptCount val="2"/>
                <c:pt idx="0">
                  <c:v>0.24</c:v>
                </c:pt>
                <c:pt idx="1">
                  <c:v>290.76</c:v>
                </c:pt>
              </c:numCache>
            </c:numRef>
          </c:val>
        </c:ser>
        <c:dLbls>
          <c:showLegendKey val="0"/>
          <c:showVal val="1"/>
          <c:showCatName val="0"/>
          <c:showSerName val="0"/>
          <c:showPercent val="0"/>
          <c:showBubbleSize val="0"/>
        </c:dLbls>
        <c:gapWidth val="150"/>
        <c:overlap val="-25"/>
        <c:axId val="1524225728"/>
        <c:axId val="1524231168"/>
      </c:barChart>
      <c:catAx>
        <c:axId val="1524225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000" b="0" i="0" u="none" strike="noStrike" kern="1200" cap="all" spc="120" normalizeH="0" baseline="0">
                <a:solidFill>
                  <a:schemeClr val="tx1"/>
                </a:solidFill>
                <a:latin typeface="Times New Roman" panose="02020603050405020304" pitchFamily="18" charset="0"/>
                <a:ea typeface="+mn-ea"/>
                <a:cs typeface="Times New Roman" panose="02020603050405020304" pitchFamily="18" charset="0"/>
              </a:defRPr>
            </a:pPr>
            <a:endParaRPr lang="es-GT"/>
          </a:p>
        </c:txPr>
        <c:crossAx val="1524231168"/>
        <c:crosses val="autoZero"/>
        <c:auto val="1"/>
        <c:lblAlgn val="ctr"/>
        <c:lblOffset val="100"/>
        <c:noMultiLvlLbl val="0"/>
      </c:catAx>
      <c:valAx>
        <c:axId val="1524231168"/>
        <c:scaling>
          <c:orientation val="minMax"/>
        </c:scaling>
        <c:delete val="1"/>
        <c:axPos val="b"/>
        <c:numFmt formatCode="General" sourceLinked="1"/>
        <c:majorTickMark val="none"/>
        <c:minorTickMark val="none"/>
        <c:tickLblPos val="nextTo"/>
        <c:crossAx val="1524225728"/>
        <c:crosses val="autoZero"/>
        <c:crossBetween val="between"/>
      </c:valAx>
      <c:spPr>
        <a:noFill/>
        <a:ln>
          <a:noFill/>
        </a:ln>
        <a:effectLst/>
      </c:spPr>
    </c:plotArea>
    <c:legend>
      <c:legendPos val="r"/>
      <c:layout>
        <c:manualLayout>
          <c:xMode val="edge"/>
          <c:yMode val="edge"/>
          <c:x val="0.87746678230245567"/>
          <c:y val="0.17634538545100528"/>
          <c:w val="0.10878395038282777"/>
          <c:h val="0.1875984348159480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GT"/>
        </a:p>
      </c:txPr>
    </c:legend>
    <c:plotVisOnly val="1"/>
    <c:dispBlanksAs val="gap"/>
    <c:showDLblsOverMax val="0"/>
  </c:chart>
  <c:spPr>
    <a:noFill/>
    <a:ln w="9525" cap="flat" cmpd="sng" algn="ctr">
      <a:noFill/>
      <a:prstDash val="solid"/>
      <a:round/>
    </a:ln>
    <a:effectLst/>
  </c:spPr>
  <c:txPr>
    <a:bodyPr/>
    <a:lstStyle/>
    <a:p>
      <a:pPr>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FF7BE-4E72-154B-BC0E-7FFAE524BB6B}" type="datetimeFigureOut">
              <a:rPr lang="es-GT" smtClean="0"/>
              <a:t>3/01/2023</a:t>
            </a:fld>
            <a:endParaRPr lang="es-GT"/>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GT"/>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FACF3-879F-7843-929C-9206A0D7ACC7}" type="slidenum">
              <a:rPr lang="es-GT" smtClean="0"/>
              <a:t>‹Nº›</a:t>
            </a:fld>
            <a:endParaRPr lang="es-GT"/>
          </a:p>
        </p:txBody>
      </p:sp>
    </p:spTree>
    <p:extLst>
      <p:ext uri="{BB962C8B-B14F-4D97-AF65-F5344CB8AC3E}">
        <p14:creationId xmlns:p14="http://schemas.microsoft.com/office/powerpoint/2010/main" val="29373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307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706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04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46BFACF3-879F-7843-929C-9206A0D7ACC7}" type="slidenum">
              <a:rPr lang="es-GT" smtClean="0"/>
              <a:t>13</a:t>
            </a:fld>
            <a:endParaRPr lang="es-GT"/>
          </a:p>
        </p:txBody>
      </p:sp>
    </p:spTree>
    <p:extLst>
      <p:ext uri="{BB962C8B-B14F-4D97-AF65-F5344CB8AC3E}">
        <p14:creationId xmlns:p14="http://schemas.microsoft.com/office/powerpoint/2010/main" val="516310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376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476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46BFACF3-879F-7843-929C-9206A0D7ACC7}" type="slidenum">
              <a:rPr lang="es-GT" smtClean="0"/>
              <a:t>16</a:t>
            </a:fld>
            <a:endParaRPr lang="es-GT"/>
          </a:p>
        </p:txBody>
      </p:sp>
    </p:spTree>
    <p:extLst>
      <p:ext uri="{BB962C8B-B14F-4D97-AF65-F5344CB8AC3E}">
        <p14:creationId xmlns:p14="http://schemas.microsoft.com/office/powerpoint/2010/main" val="795704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580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676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486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80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397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860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673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831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08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102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46BFACF3-879F-7843-929C-9206A0D7ACC7}" type="slidenum">
              <a:rPr lang="es-GT" smtClean="0"/>
              <a:t>4</a:t>
            </a:fld>
            <a:endParaRPr lang="es-GT"/>
          </a:p>
        </p:txBody>
      </p:sp>
    </p:spTree>
    <p:extLst>
      <p:ext uri="{BB962C8B-B14F-4D97-AF65-F5344CB8AC3E}">
        <p14:creationId xmlns:p14="http://schemas.microsoft.com/office/powerpoint/2010/main" val="259740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336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362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15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423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76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678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5AA0B55-AEC0-9BE2-4B0A-8CD14847179D}"/>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GT"/>
          </a:p>
        </p:txBody>
      </p:sp>
      <p:sp>
        <p:nvSpPr>
          <p:cNvPr id="3" name="Subtítulo 2">
            <a:extLst>
              <a:ext uri="{FF2B5EF4-FFF2-40B4-BE49-F238E27FC236}">
                <a16:creationId xmlns:a16="http://schemas.microsoft.com/office/drawing/2014/main" xmlns="" id="{CD3C4C87-882E-F7C1-77BC-E174C7D8B9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GT"/>
          </a:p>
        </p:txBody>
      </p:sp>
      <p:sp>
        <p:nvSpPr>
          <p:cNvPr id="4" name="Marcador de fecha 3">
            <a:extLst>
              <a:ext uri="{FF2B5EF4-FFF2-40B4-BE49-F238E27FC236}">
                <a16:creationId xmlns:a16="http://schemas.microsoft.com/office/drawing/2014/main" xmlns="" id="{AF3BED06-66DC-1C97-22D5-9C44B8FCF910}"/>
              </a:ext>
            </a:extLst>
          </p:cNvPr>
          <p:cNvSpPr>
            <a:spLocks noGrp="1"/>
          </p:cNvSpPr>
          <p:nvPr>
            <p:ph type="dt" sz="half" idx="10"/>
          </p:nvPr>
        </p:nvSpPr>
        <p:spPr/>
        <p:txBody>
          <a:bodyPr/>
          <a:lstStyle/>
          <a:p>
            <a:fld id="{10B08C3D-020A-7F47-81CB-131F2992A84C}" type="datetimeFigureOut">
              <a:rPr lang="es-GT" smtClean="0"/>
              <a:t>3/01/2023</a:t>
            </a:fld>
            <a:endParaRPr lang="es-GT"/>
          </a:p>
        </p:txBody>
      </p:sp>
      <p:sp>
        <p:nvSpPr>
          <p:cNvPr id="5" name="Marcador de pie de página 4">
            <a:extLst>
              <a:ext uri="{FF2B5EF4-FFF2-40B4-BE49-F238E27FC236}">
                <a16:creationId xmlns:a16="http://schemas.microsoft.com/office/drawing/2014/main" xmlns="" id="{BF1485CE-C39C-9AEA-8672-D2A73FE5F5C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xmlns="" id="{B7378D45-2C0B-782E-C9F9-F2C9F9E61A60}"/>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3362743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5B02DC9-333D-709D-344D-1876CBBB910A}"/>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xmlns="" id="{B6567B98-2389-FD95-51B5-24D84DA54EF0}"/>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xmlns="" id="{15B62571-D4CB-AA8A-FA6A-E121C04BB557}"/>
              </a:ext>
            </a:extLst>
          </p:cNvPr>
          <p:cNvSpPr>
            <a:spLocks noGrp="1"/>
          </p:cNvSpPr>
          <p:nvPr>
            <p:ph type="dt" sz="half" idx="10"/>
          </p:nvPr>
        </p:nvSpPr>
        <p:spPr/>
        <p:txBody>
          <a:bodyPr/>
          <a:lstStyle/>
          <a:p>
            <a:fld id="{10B08C3D-020A-7F47-81CB-131F2992A84C}" type="datetimeFigureOut">
              <a:rPr lang="es-GT" smtClean="0"/>
              <a:t>3/01/2023</a:t>
            </a:fld>
            <a:endParaRPr lang="es-GT"/>
          </a:p>
        </p:txBody>
      </p:sp>
      <p:sp>
        <p:nvSpPr>
          <p:cNvPr id="5" name="Marcador de pie de página 4">
            <a:extLst>
              <a:ext uri="{FF2B5EF4-FFF2-40B4-BE49-F238E27FC236}">
                <a16:creationId xmlns:a16="http://schemas.microsoft.com/office/drawing/2014/main" xmlns="" id="{57E8E875-C7C1-EB23-4408-85932299FEB6}"/>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xmlns="" id="{B3C3AFF6-3FFD-FD97-1382-661463935B6E}"/>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3802685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013C118F-5865-F9C1-8088-458447B8DCAF}"/>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xmlns="" id="{419AFB02-EF9F-29EA-2103-2A41002D4B06}"/>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xmlns="" id="{517453AD-B43C-EF3C-7BF7-08AA36E23941}"/>
              </a:ext>
            </a:extLst>
          </p:cNvPr>
          <p:cNvSpPr>
            <a:spLocks noGrp="1"/>
          </p:cNvSpPr>
          <p:nvPr>
            <p:ph type="dt" sz="half" idx="10"/>
          </p:nvPr>
        </p:nvSpPr>
        <p:spPr/>
        <p:txBody>
          <a:bodyPr/>
          <a:lstStyle/>
          <a:p>
            <a:fld id="{10B08C3D-020A-7F47-81CB-131F2992A84C}" type="datetimeFigureOut">
              <a:rPr lang="es-GT" smtClean="0"/>
              <a:t>3/01/2023</a:t>
            </a:fld>
            <a:endParaRPr lang="es-GT"/>
          </a:p>
        </p:txBody>
      </p:sp>
      <p:sp>
        <p:nvSpPr>
          <p:cNvPr id="5" name="Marcador de pie de página 4">
            <a:extLst>
              <a:ext uri="{FF2B5EF4-FFF2-40B4-BE49-F238E27FC236}">
                <a16:creationId xmlns:a16="http://schemas.microsoft.com/office/drawing/2014/main" xmlns="" id="{01519F61-2DD2-C988-551C-E6538615CBB0}"/>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xmlns="" id="{CB9109F8-23CD-5F96-383E-686A071E7CFA}"/>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235515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8F5B887-7A07-1D14-9A1D-FF171C4112A5}"/>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xmlns="" id="{D77F09F1-D789-368B-B69D-B5172743B00D}"/>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xmlns="" id="{6119DD49-DF70-8D7F-6CB4-33620CA122CB}"/>
              </a:ext>
            </a:extLst>
          </p:cNvPr>
          <p:cNvSpPr>
            <a:spLocks noGrp="1"/>
          </p:cNvSpPr>
          <p:nvPr>
            <p:ph type="dt" sz="half" idx="10"/>
          </p:nvPr>
        </p:nvSpPr>
        <p:spPr/>
        <p:txBody>
          <a:bodyPr/>
          <a:lstStyle/>
          <a:p>
            <a:fld id="{10B08C3D-020A-7F47-81CB-131F2992A84C}" type="datetimeFigureOut">
              <a:rPr lang="es-GT" smtClean="0"/>
              <a:t>3/01/2023</a:t>
            </a:fld>
            <a:endParaRPr lang="es-GT"/>
          </a:p>
        </p:txBody>
      </p:sp>
      <p:sp>
        <p:nvSpPr>
          <p:cNvPr id="5" name="Marcador de pie de página 4">
            <a:extLst>
              <a:ext uri="{FF2B5EF4-FFF2-40B4-BE49-F238E27FC236}">
                <a16:creationId xmlns:a16="http://schemas.microsoft.com/office/drawing/2014/main" xmlns="" id="{55AE07B0-BB2E-491B-BC66-E3C995E5F7CB}"/>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xmlns="" id="{F888E28E-C2AE-E393-BE5A-0A3B57C83770}"/>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4243338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749DA51-1C91-9034-04B9-3CA3140B68A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xmlns="" id="{F51AA208-6D2E-1BCA-8A47-77D25688C3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xmlns="" id="{3EF4FB0D-0E15-E83B-2CA0-BF7155EACB3C}"/>
              </a:ext>
            </a:extLst>
          </p:cNvPr>
          <p:cNvSpPr>
            <a:spLocks noGrp="1"/>
          </p:cNvSpPr>
          <p:nvPr>
            <p:ph type="dt" sz="half" idx="10"/>
          </p:nvPr>
        </p:nvSpPr>
        <p:spPr/>
        <p:txBody>
          <a:bodyPr/>
          <a:lstStyle/>
          <a:p>
            <a:fld id="{10B08C3D-020A-7F47-81CB-131F2992A84C}" type="datetimeFigureOut">
              <a:rPr lang="es-GT" smtClean="0"/>
              <a:t>3/01/2023</a:t>
            </a:fld>
            <a:endParaRPr lang="es-GT"/>
          </a:p>
        </p:txBody>
      </p:sp>
      <p:sp>
        <p:nvSpPr>
          <p:cNvPr id="5" name="Marcador de pie de página 4">
            <a:extLst>
              <a:ext uri="{FF2B5EF4-FFF2-40B4-BE49-F238E27FC236}">
                <a16:creationId xmlns:a16="http://schemas.microsoft.com/office/drawing/2014/main" xmlns="" id="{39EC1C08-17B9-50E5-A670-3519B0EA01E9}"/>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xmlns="" id="{10A5F2FB-832A-C3BA-2E6F-A298DDD287F6}"/>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541396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C9EBB8-B8F5-C634-A297-48EFBED3808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xmlns="" id="{0B16D02D-9FA8-2255-181E-B3E68EAD721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contenido 3">
            <a:extLst>
              <a:ext uri="{FF2B5EF4-FFF2-40B4-BE49-F238E27FC236}">
                <a16:creationId xmlns:a16="http://schemas.microsoft.com/office/drawing/2014/main" xmlns="" id="{5F7F715E-FA7E-049E-AB51-7376D1C1AC13}"/>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fecha 4">
            <a:extLst>
              <a:ext uri="{FF2B5EF4-FFF2-40B4-BE49-F238E27FC236}">
                <a16:creationId xmlns:a16="http://schemas.microsoft.com/office/drawing/2014/main" xmlns="" id="{A964A5B6-6306-94B8-3F2F-01CE1802B9F4}"/>
              </a:ext>
            </a:extLst>
          </p:cNvPr>
          <p:cNvSpPr>
            <a:spLocks noGrp="1"/>
          </p:cNvSpPr>
          <p:nvPr>
            <p:ph type="dt" sz="half" idx="10"/>
          </p:nvPr>
        </p:nvSpPr>
        <p:spPr/>
        <p:txBody>
          <a:bodyPr/>
          <a:lstStyle/>
          <a:p>
            <a:fld id="{10B08C3D-020A-7F47-81CB-131F2992A84C}" type="datetimeFigureOut">
              <a:rPr lang="es-GT" smtClean="0"/>
              <a:t>3/01/2023</a:t>
            </a:fld>
            <a:endParaRPr lang="es-GT"/>
          </a:p>
        </p:txBody>
      </p:sp>
      <p:sp>
        <p:nvSpPr>
          <p:cNvPr id="6" name="Marcador de pie de página 5">
            <a:extLst>
              <a:ext uri="{FF2B5EF4-FFF2-40B4-BE49-F238E27FC236}">
                <a16:creationId xmlns:a16="http://schemas.microsoft.com/office/drawing/2014/main" xmlns="" id="{FF6448B4-1E29-05DB-730A-595DCD6A2D26}"/>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xmlns="" id="{591E0ADE-A914-C7C9-6262-43797E7F0E1C}"/>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2193321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C15BD00-3F39-9E49-0EDB-8879A0B35704}"/>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xmlns="" id="{F162EEFD-32E5-D16B-E10A-B4B0A7F81D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xmlns="" id="{EE4553F8-3DC9-958B-F087-04502C67D253}"/>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texto 4">
            <a:extLst>
              <a:ext uri="{FF2B5EF4-FFF2-40B4-BE49-F238E27FC236}">
                <a16:creationId xmlns:a16="http://schemas.microsoft.com/office/drawing/2014/main" xmlns="" id="{FF53CFE4-2862-7EC1-C843-AD345CA82D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xmlns="" id="{F7025975-F2B5-DF45-D34D-0658A9A41FF2}"/>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7" name="Marcador de fecha 6">
            <a:extLst>
              <a:ext uri="{FF2B5EF4-FFF2-40B4-BE49-F238E27FC236}">
                <a16:creationId xmlns:a16="http://schemas.microsoft.com/office/drawing/2014/main" xmlns="" id="{964140D1-71F0-8A1B-1B40-04827D730725}"/>
              </a:ext>
            </a:extLst>
          </p:cNvPr>
          <p:cNvSpPr>
            <a:spLocks noGrp="1"/>
          </p:cNvSpPr>
          <p:nvPr>
            <p:ph type="dt" sz="half" idx="10"/>
          </p:nvPr>
        </p:nvSpPr>
        <p:spPr/>
        <p:txBody>
          <a:bodyPr/>
          <a:lstStyle/>
          <a:p>
            <a:fld id="{10B08C3D-020A-7F47-81CB-131F2992A84C}" type="datetimeFigureOut">
              <a:rPr lang="es-GT" smtClean="0"/>
              <a:t>3/01/2023</a:t>
            </a:fld>
            <a:endParaRPr lang="es-GT"/>
          </a:p>
        </p:txBody>
      </p:sp>
      <p:sp>
        <p:nvSpPr>
          <p:cNvPr id="8" name="Marcador de pie de página 7">
            <a:extLst>
              <a:ext uri="{FF2B5EF4-FFF2-40B4-BE49-F238E27FC236}">
                <a16:creationId xmlns:a16="http://schemas.microsoft.com/office/drawing/2014/main" xmlns="" id="{63DF0889-C922-5314-D2A9-35D93A7A7B3C}"/>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xmlns="" id="{B4707845-09CE-E8A0-A277-F3CB4F316A12}"/>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103304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27EC10F-DB4E-5333-83E2-B214396F4E76}"/>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fecha 2">
            <a:extLst>
              <a:ext uri="{FF2B5EF4-FFF2-40B4-BE49-F238E27FC236}">
                <a16:creationId xmlns:a16="http://schemas.microsoft.com/office/drawing/2014/main" xmlns="" id="{5AD2A034-66DA-0807-B328-52D0C8E1C154}"/>
              </a:ext>
            </a:extLst>
          </p:cNvPr>
          <p:cNvSpPr>
            <a:spLocks noGrp="1"/>
          </p:cNvSpPr>
          <p:nvPr>
            <p:ph type="dt" sz="half" idx="10"/>
          </p:nvPr>
        </p:nvSpPr>
        <p:spPr/>
        <p:txBody>
          <a:bodyPr/>
          <a:lstStyle/>
          <a:p>
            <a:fld id="{10B08C3D-020A-7F47-81CB-131F2992A84C}" type="datetimeFigureOut">
              <a:rPr lang="es-GT" smtClean="0"/>
              <a:t>3/01/2023</a:t>
            </a:fld>
            <a:endParaRPr lang="es-GT"/>
          </a:p>
        </p:txBody>
      </p:sp>
      <p:sp>
        <p:nvSpPr>
          <p:cNvPr id="4" name="Marcador de pie de página 3">
            <a:extLst>
              <a:ext uri="{FF2B5EF4-FFF2-40B4-BE49-F238E27FC236}">
                <a16:creationId xmlns:a16="http://schemas.microsoft.com/office/drawing/2014/main" xmlns="" id="{D30BD2D7-7F42-6300-EEAC-8975CE9C6AFE}"/>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xmlns="" id="{8664DA9C-B285-DD4C-BF1F-63335CCC61C9}"/>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3454993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4324CDBC-C3C0-8062-28BE-7AD0B20E67F3}"/>
              </a:ext>
            </a:extLst>
          </p:cNvPr>
          <p:cNvSpPr>
            <a:spLocks noGrp="1"/>
          </p:cNvSpPr>
          <p:nvPr>
            <p:ph type="dt" sz="half" idx="10"/>
          </p:nvPr>
        </p:nvSpPr>
        <p:spPr/>
        <p:txBody>
          <a:bodyPr/>
          <a:lstStyle/>
          <a:p>
            <a:fld id="{10B08C3D-020A-7F47-81CB-131F2992A84C}" type="datetimeFigureOut">
              <a:rPr lang="es-GT" smtClean="0"/>
              <a:t>3/01/2023</a:t>
            </a:fld>
            <a:endParaRPr lang="es-GT"/>
          </a:p>
        </p:txBody>
      </p:sp>
      <p:sp>
        <p:nvSpPr>
          <p:cNvPr id="3" name="Marcador de pie de página 2">
            <a:extLst>
              <a:ext uri="{FF2B5EF4-FFF2-40B4-BE49-F238E27FC236}">
                <a16:creationId xmlns:a16="http://schemas.microsoft.com/office/drawing/2014/main" xmlns="" id="{F5C594BB-B7CD-5B72-DE1A-13957B301B86}"/>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xmlns="" id="{09D001A9-CD81-7E28-C377-2B4D43A572DA}"/>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1073115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4C53F63-FDE9-70A0-5161-0B3056018DB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xmlns="" id="{85FD2D5B-8397-D72E-38BE-A873286843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texto 3">
            <a:extLst>
              <a:ext uri="{FF2B5EF4-FFF2-40B4-BE49-F238E27FC236}">
                <a16:creationId xmlns:a16="http://schemas.microsoft.com/office/drawing/2014/main" xmlns="" id="{EA64E0FE-8E07-CB03-6667-16C06CB33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xmlns="" id="{EBE13CB0-CC4F-8CD3-28F3-2F1C4CFE3937}"/>
              </a:ext>
            </a:extLst>
          </p:cNvPr>
          <p:cNvSpPr>
            <a:spLocks noGrp="1"/>
          </p:cNvSpPr>
          <p:nvPr>
            <p:ph type="dt" sz="half" idx="10"/>
          </p:nvPr>
        </p:nvSpPr>
        <p:spPr/>
        <p:txBody>
          <a:bodyPr/>
          <a:lstStyle/>
          <a:p>
            <a:fld id="{10B08C3D-020A-7F47-81CB-131F2992A84C}" type="datetimeFigureOut">
              <a:rPr lang="es-GT" smtClean="0"/>
              <a:t>3/01/2023</a:t>
            </a:fld>
            <a:endParaRPr lang="es-GT"/>
          </a:p>
        </p:txBody>
      </p:sp>
      <p:sp>
        <p:nvSpPr>
          <p:cNvPr id="6" name="Marcador de pie de página 5">
            <a:extLst>
              <a:ext uri="{FF2B5EF4-FFF2-40B4-BE49-F238E27FC236}">
                <a16:creationId xmlns:a16="http://schemas.microsoft.com/office/drawing/2014/main" xmlns="" id="{8769DBC3-B1B5-82E1-F86A-52E8CBC411AC}"/>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xmlns="" id="{9FC0A5E1-C545-E1C7-242E-1E117743997A}"/>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2028455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5E271D6-6ED9-A468-1BC0-E3B938F9A1D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posición de imagen 2">
            <a:extLst>
              <a:ext uri="{FF2B5EF4-FFF2-40B4-BE49-F238E27FC236}">
                <a16:creationId xmlns:a16="http://schemas.microsoft.com/office/drawing/2014/main" xmlns="" id="{F077FE2D-2E70-438C-0DF0-EB974AC896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xmlns="" id="{83A1E1FB-73A0-1F43-3713-3A36EFACB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xmlns="" id="{73B4E77B-CD14-8926-1CF3-CE450383F9DA}"/>
              </a:ext>
            </a:extLst>
          </p:cNvPr>
          <p:cNvSpPr>
            <a:spLocks noGrp="1"/>
          </p:cNvSpPr>
          <p:nvPr>
            <p:ph type="dt" sz="half" idx="10"/>
          </p:nvPr>
        </p:nvSpPr>
        <p:spPr/>
        <p:txBody>
          <a:bodyPr/>
          <a:lstStyle/>
          <a:p>
            <a:fld id="{10B08C3D-020A-7F47-81CB-131F2992A84C}" type="datetimeFigureOut">
              <a:rPr lang="es-GT" smtClean="0"/>
              <a:t>3/01/2023</a:t>
            </a:fld>
            <a:endParaRPr lang="es-GT"/>
          </a:p>
        </p:txBody>
      </p:sp>
      <p:sp>
        <p:nvSpPr>
          <p:cNvPr id="6" name="Marcador de pie de página 5">
            <a:extLst>
              <a:ext uri="{FF2B5EF4-FFF2-40B4-BE49-F238E27FC236}">
                <a16:creationId xmlns:a16="http://schemas.microsoft.com/office/drawing/2014/main" xmlns="" id="{00BCFC13-0540-BE0D-E6DC-84D0E63F85A6}"/>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xmlns="" id="{74BE98B5-6BFE-9B8A-8926-A0E036CA629D}"/>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3196394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74593E17-AA09-270B-D7DA-E615C42008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xmlns="" id="{F8620A1C-184E-40AC-DFF2-193B8252A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xmlns="" id="{D781E96D-6D04-2B55-312E-88A6CBCECA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08C3D-020A-7F47-81CB-131F2992A84C}" type="datetimeFigureOut">
              <a:rPr lang="es-GT" smtClean="0"/>
              <a:t>3/01/2023</a:t>
            </a:fld>
            <a:endParaRPr lang="es-GT"/>
          </a:p>
        </p:txBody>
      </p:sp>
      <p:sp>
        <p:nvSpPr>
          <p:cNvPr id="5" name="Marcador de pie de página 4">
            <a:extLst>
              <a:ext uri="{FF2B5EF4-FFF2-40B4-BE49-F238E27FC236}">
                <a16:creationId xmlns:a16="http://schemas.microsoft.com/office/drawing/2014/main" xmlns="" id="{BBF5B215-EE8D-187C-3A75-4C84E64FA1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xmlns="" id="{055D70B8-39A2-74DD-9DEF-62E76BC82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1786D2-DB81-A449-B4DB-38FB3FA40359}" type="slidenum">
              <a:rPr lang="es-GT" smtClean="0"/>
              <a:t>‹Nº›</a:t>
            </a:fld>
            <a:endParaRPr lang="es-GT"/>
          </a:p>
        </p:txBody>
      </p:sp>
    </p:spTree>
    <p:extLst>
      <p:ext uri="{BB962C8B-B14F-4D97-AF65-F5344CB8AC3E}">
        <p14:creationId xmlns:p14="http://schemas.microsoft.com/office/powerpoint/2010/main" val="2883117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7D819E2A-F49D-6BEE-CE64-BCBECAAC20C1}"/>
              </a:ext>
            </a:extLst>
          </p:cNvPr>
          <p:cNvPicPr>
            <a:picLocks noChangeAspect="1"/>
          </p:cNvPicPr>
          <p:nvPr/>
        </p:nvPicPr>
        <p:blipFill>
          <a:blip r:embed="rId3"/>
          <a:stretch>
            <a:fillRect/>
          </a:stretch>
        </p:blipFill>
        <p:spPr>
          <a:xfrm>
            <a:off x="4411155" y="6282160"/>
            <a:ext cx="3369690" cy="572848"/>
          </a:xfrm>
          <a:prstGeom prst="rect">
            <a:avLst/>
          </a:prstGeom>
        </p:spPr>
      </p:pic>
      <p:pic>
        <p:nvPicPr>
          <p:cNvPr id="7" name="Imagen 6">
            <a:extLst>
              <a:ext uri="{FF2B5EF4-FFF2-40B4-BE49-F238E27FC236}">
                <a16:creationId xmlns:a16="http://schemas.microsoft.com/office/drawing/2014/main" xmlns="" id="{C2E2631F-2677-BC8C-508E-04A825704745}"/>
              </a:ext>
            </a:extLst>
          </p:cNvPr>
          <p:cNvPicPr>
            <a:picLocks noChangeAspect="1"/>
          </p:cNvPicPr>
          <p:nvPr/>
        </p:nvPicPr>
        <p:blipFill>
          <a:blip r:embed="rId4"/>
          <a:stretch>
            <a:fillRect/>
          </a:stretch>
        </p:blipFill>
        <p:spPr>
          <a:xfrm>
            <a:off x="4962689" y="6333255"/>
            <a:ext cx="1206240" cy="479279"/>
          </a:xfrm>
          <a:prstGeom prst="rect">
            <a:avLst/>
          </a:prstGeom>
        </p:spPr>
      </p:pic>
      <p:sp>
        <p:nvSpPr>
          <p:cNvPr id="8" name="CuadroTexto 7">
            <a:extLst>
              <a:ext uri="{FF2B5EF4-FFF2-40B4-BE49-F238E27FC236}">
                <a16:creationId xmlns:a16="http://schemas.microsoft.com/office/drawing/2014/main" xmlns="" id="{6A02DEED-5AF0-FC69-F126-DD0CF0D4D33F}"/>
              </a:ext>
            </a:extLst>
          </p:cNvPr>
          <p:cNvSpPr txBox="1"/>
          <p:nvPr/>
        </p:nvSpPr>
        <p:spPr>
          <a:xfrm>
            <a:off x="6201980" y="6383918"/>
            <a:ext cx="1651687" cy="369332"/>
          </a:xfrm>
          <a:prstGeom prst="rect">
            <a:avLst/>
          </a:prstGeom>
          <a:noFill/>
        </p:spPr>
        <p:txBody>
          <a:bodyPr wrap="square" rtlCol="0">
            <a:spAutoFit/>
          </a:bodyPr>
          <a:lstStyle/>
          <a:p>
            <a:r>
              <a:rPr lang="es-GT" sz="600" b="1" dirty="0">
                <a:solidFill>
                  <a:srgbClr val="10304B"/>
                </a:solidFill>
                <a:latin typeface="Montserrat SemiBold" pitchFamily="2" charset="77"/>
              </a:rPr>
              <a:t>NOMBRE </a:t>
            </a:r>
          </a:p>
          <a:p>
            <a:r>
              <a:rPr lang="es-GT" sz="600" b="1" dirty="0">
                <a:solidFill>
                  <a:srgbClr val="10304B"/>
                </a:solidFill>
                <a:latin typeface="Montserrat SemiBold" pitchFamily="2" charset="77"/>
              </a:rPr>
              <a:t>DE LA </a:t>
            </a:r>
          </a:p>
          <a:p>
            <a:r>
              <a:rPr lang="es-GT" sz="600" b="1" dirty="0">
                <a:solidFill>
                  <a:srgbClr val="10304B"/>
                </a:solidFill>
                <a:latin typeface="Montserrat SemiBold" pitchFamily="2" charset="77"/>
              </a:rPr>
              <a:t>INSTITUCIÓN</a:t>
            </a:r>
          </a:p>
        </p:txBody>
      </p:sp>
    </p:spTree>
    <p:extLst>
      <p:ext uri="{BB962C8B-B14F-4D97-AF65-F5344CB8AC3E}">
        <p14:creationId xmlns:p14="http://schemas.microsoft.com/office/powerpoint/2010/main" val="2138826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AF8DF5-30AD-9AB6-C087-FB578289AA80}"/>
              </a:ext>
            </a:extLst>
          </p:cNvPr>
          <p:cNvSpPr txBox="1">
            <a:spLocks/>
          </p:cNvSpPr>
          <p:nvPr/>
        </p:nvSpPr>
        <p:spPr>
          <a:xfrm>
            <a:off x="2014249" y="591166"/>
            <a:ext cx="8913581" cy="81331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600" b="1" dirty="0">
                <a:latin typeface="Arial" panose="020B0604020202020204" pitchFamily="34" charset="0"/>
                <a:cs typeface="Arial" panose="020B0604020202020204" pitchFamily="34" charset="0"/>
              </a:rPr>
              <a:t>PAGO DE SALARIOS A SERVIDORES PÚBLICOS A LA FECHA</a:t>
            </a:r>
            <a:endParaRPr kumimoji="0" lang="es-GT"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pic>
        <p:nvPicPr>
          <p:cNvPr id="3" name="Picture 2" descr="Desarrollando capacidades de ciencia de datos en Directivos Públicos">
            <a:extLst>
              <a:ext uri="{FF2B5EF4-FFF2-40B4-BE49-F238E27FC236}">
                <a16:creationId xmlns:a16="http://schemas.microsoft.com/office/drawing/2014/main" xmlns="" id="{8ADDE21B-9301-8360-1D45-CCAAC9E9B96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66698" y="308763"/>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 xmlns:a16="http://schemas.microsoft.com/office/drawing/2014/main" id="{B422CAEE-C214-4732-B377-E79C87B81359}"/>
              </a:ext>
            </a:extLst>
          </p:cNvPr>
          <p:cNvSpPr txBox="1">
            <a:spLocks/>
          </p:cNvSpPr>
          <p:nvPr/>
        </p:nvSpPr>
        <p:spPr>
          <a:xfrm>
            <a:off x="592069" y="1673623"/>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75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vigente total para el pago de servidores públicos</a:t>
            </a:r>
          </a:p>
          <a:p>
            <a:pPr marL="0" lvl="1" algn="just">
              <a:lnSpc>
                <a:spcPct val="150000"/>
              </a:lnSpc>
              <a:spcBef>
                <a:spcPct val="0"/>
              </a:spcBef>
            </a:pPr>
            <a:r>
              <a:rPr lang="es-GT" sz="4500" b="1" dirty="0">
                <a:solidFill>
                  <a:schemeClr val="tx1"/>
                </a:solidFill>
                <a:latin typeface="Arial" panose="020B0604020202020204" pitchFamily="34" charset="0"/>
                <a:cs typeface="Arial" panose="020B0604020202020204" pitchFamily="34" charset="0"/>
              </a:rPr>
              <a:t>Q. </a:t>
            </a:r>
            <a:r>
              <a:rPr lang="es-GT" sz="4500" b="1" dirty="0" smtClean="0">
                <a:solidFill>
                  <a:schemeClr val="tx1"/>
                </a:solidFill>
                <a:latin typeface="Arial" panose="020B0604020202020204" pitchFamily="34" charset="0"/>
                <a:cs typeface="Arial" panose="020B0604020202020204" pitchFamily="34" charset="0"/>
              </a:rPr>
              <a:t>175,125,284.00</a:t>
            </a:r>
            <a:endParaRPr lang="es-GT" sz="2400" b="0" dirty="0" smtClean="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smtClean="0">
                <a:solidFill>
                  <a:schemeClr val="tx1"/>
                </a:solidFill>
                <a:latin typeface="Arial" panose="020B0604020202020204" pitchFamily="34" charset="0"/>
                <a:cs typeface="Arial" panose="020B0604020202020204" pitchFamily="34" charset="0"/>
              </a:rPr>
              <a:t>Presupuesto </a:t>
            </a:r>
            <a:r>
              <a:rPr lang="es-GT" sz="2700" b="0" dirty="0">
                <a:solidFill>
                  <a:schemeClr val="tx1"/>
                </a:solidFill>
                <a:latin typeface="Arial" panose="020B0604020202020204" pitchFamily="34" charset="0"/>
                <a:cs typeface="Arial" panose="020B0604020202020204" pitchFamily="34" charset="0"/>
              </a:rPr>
              <a:t>utilizado al </a:t>
            </a:r>
            <a:r>
              <a:rPr lang="es-GT" sz="2700" u="sng" dirty="0" smtClean="0">
                <a:solidFill>
                  <a:schemeClr val="tx1"/>
                </a:solidFill>
                <a:latin typeface="Arial" panose="020B0604020202020204" pitchFamily="34" charset="0"/>
                <a:cs typeface="Arial" panose="020B0604020202020204" pitchFamily="34" charset="0"/>
              </a:rPr>
              <a:t>tercer cuatrimestre </a:t>
            </a:r>
            <a:r>
              <a:rPr lang="es-GT" sz="2700" u="sng" dirty="0">
                <a:solidFill>
                  <a:schemeClr val="tx1"/>
                </a:solidFill>
                <a:latin typeface="Arial" panose="020B0604020202020204" pitchFamily="34" charset="0"/>
                <a:cs typeface="Arial" panose="020B0604020202020204" pitchFamily="34" charset="0"/>
              </a:rPr>
              <a:t>2022</a:t>
            </a:r>
            <a:r>
              <a:rPr lang="es-GT" sz="2700" dirty="0">
                <a:solidFill>
                  <a:schemeClr val="tx1"/>
                </a:solidFill>
                <a:latin typeface="Arial" panose="020B0604020202020204" pitchFamily="34" charset="0"/>
                <a:cs typeface="Arial" panose="020B0604020202020204" pitchFamily="34" charset="0"/>
              </a:rPr>
              <a:t> </a:t>
            </a:r>
            <a:r>
              <a:rPr lang="es-GT" sz="2700" b="0" dirty="0">
                <a:solidFill>
                  <a:schemeClr val="tx1"/>
                </a:solidFill>
                <a:latin typeface="Arial" panose="020B0604020202020204" pitchFamily="34" charset="0"/>
                <a:cs typeface="Arial" panose="020B0604020202020204" pitchFamily="34" charset="0"/>
              </a:rPr>
              <a:t>para el pago de servidores públicos</a:t>
            </a:r>
          </a:p>
          <a:p>
            <a:pPr marL="0" lvl="1" algn="just">
              <a:lnSpc>
                <a:spcPct val="150000"/>
              </a:lnSpc>
              <a:spcBef>
                <a:spcPct val="0"/>
              </a:spcBef>
            </a:pPr>
            <a:r>
              <a:rPr lang="es-GT" sz="4500" b="1" dirty="0">
                <a:solidFill>
                  <a:schemeClr val="tx1"/>
                </a:solidFill>
                <a:latin typeface="Arial" panose="020B0604020202020204" pitchFamily="34" charset="0"/>
                <a:cs typeface="Arial" panose="020B0604020202020204" pitchFamily="34" charset="0"/>
              </a:rPr>
              <a:t>Q. </a:t>
            </a:r>
            <a:r>
              <a:rPr lang="es-GT" sz="4500" b="1" dirty="0" smtClean="0">
                <a:solidFill>
                  <a:schemeClr val="tx1"/>
                </a:solidFill>
                <a:latin typeface="Arial" panose="020B0604020202020204" pitchFamily="34" charset="0"/>
                <a:cs typeface="Arial" panose="020B0604020202020204" pitchFamily="34" charset="0"/>
              </a:rPr>
              <a:t>172,657,125.45</a:t>
            </a:r>
            <a:endParaRPr lang="es-GT" sz="2400" b="0" dirty="0" smtClean="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smtClean="0">
                <a:solidFill>
                  <a:schemeClr val="tx1"/>
                </a:solidFill>
                <a:latin typeface="Arial" panose="020B0604020202020204" pitchFamily="34" charset="0"/>
                <a:cs typeface="Arial" panose="020B0604020202020204" pitchFamily="34" charset="0"/>
              </a:rPr>
              <a:t>Saldo </a:t>
            </a:r>
            <a:r>
              <a:rPr lang="es-GT" sz="2700" b="0" dirty="0">
                <a:solidFill>
                  <a:schemeClr val="tx1"/>
                </a:solidFill>
                <a:latin typeface="Arial" panose="020B0604020202020204" pitchFamily="34" charset="0"/>
                <a:cs typeface="Arial" panose="020B0604020202020204" pitchFamily="34" charset="0"/>
              </a:rPr>
              <a:t>para el pago de servidores públicos</a:t>
            </a:r>
          </a:p>
          <a:p>
            <a:pPr marL="0" lvl="1" algn="just">
              <a:lnSpc>
                <a:spcPct val="150000"/>
              </a:lnSpc>
              <a:spcBef>
                <a:spcPct val="0"/>
              </a:spcBef>
            </a:pPr>
            <a:r>
              <a:rPr lang="es-GT" sz="4500" b="1" dirty="0">
                <a:solidFill>
                  <a:schemeClr val="tx1"/>
                </a:solidFill>
                <a:latin typeface="Arial" panose="020B0604020202020204" pitchFamily="34" charset="0"/>
                <a:cs typeface="Arial" panose="020B0604020202020204" pitchFamily="34" charset="0"/>
              </a:rPr>
              <a:t>Q. </a:t>
            </a:r>
            <a:r>
              <a:rPr lang="es-GT" sz="4500" b="1" dirty="0" smtClean="0">
                <a:solidFill>
                  <a:schemeClr val="tx1"/>
                </a:solidFill>
                <a:latin typeface="Arial" panose="020B0604020202020204" pitchFamily="34" charset="0"/>
                <a:cs typeface="Arial" panose="020B0604020202020204" pitchFamily="34" charset="0"/>
              </a:rPr>
              <a:t>    2,468,158.55</a:t>
            </a:r>
            <a:endParaRPr lang="es-GT" sz="2000" b="0" dirty="0">
              <a:solidFill>
                <a:schemeClr val="tx1"/>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 xmlns:a16="http://schemas.microsoft.com/office/drawing/2014/main" id="{FBF987D7-F6EB-4E22-809F-6134B7E9C344}"/>
              </a:ext>
            </a:extLst>
          </p:cNvPr>
          <p:cNvSpPr txBox="1">
            <a:spLocks/>
          </p:cNvSpPr>
          <p:nvPr/>
        </p:nvSpPr>
        <p:spPr>
          <a:xfrm>
            <a:off x="8547100" y="2560657"/>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200" b="0" dirty="0">
                <a:solidFill>
                  <a:schemeClr val="tx1"/>
                </a:solidFill>
                <a:latin typeface="Arial" panose="020B0604020202020204" pitchFamily="34" charset="0"/>
                <a:cs typeface="Arial" panose="020B0604020202020204" pitchFamily="34" charset="0"/>
              </a:rPr>
              <a:t>Este rubro constituye el </a:t>
            </a:r>
            <a:r>
              <a:rPr lang="es-GT" sz="2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60.18%</a:t>
            </a:r>
            <a:r>
              <a:rPr lang="es-GT" sz="2200" b="0" dirty="0" smtClean="0">
                <a:solidFill>
                  <a:schemeClr val="tx1"/>
                </a:solidFill>
                <a:latin typeface="Arial" panose="020B0604020202020204" pitchFamily="34" charset="0"/>
                <a:cs typeface="Arial" panose="020B0604020202020204" pitchFamily="34" charset="0"/>
              </a:rPr>
              <a:t> </a:t>
            </a:r>
            <a:r>
              <a:rPr lang="es-GT" sz="2200" b="0" dirty="0">
                <a:solidFill>
                  <a:schemeClr val="tx1"/>
                </a:solidFill>
                <a:latin typeface="Arial" panose="020B0604020202020204" pitchFamily="34" charset="0"/>
                <a:cs typeface="Arial" panose="020B0604020202020204" pitchFamily="34" charset="0"/>
              </a:rPr>
              <a:t>del total del presupuesto de </a:t>
            </a:r>
            <a:r>
              <a:rPr lang="es-GT" sz="2200" b="0" u="sng" dirty="0">
                <a:solidFill>
                  <a:schemeClr val="tx1"/>
                </a:solidFill>
                <a:latin typeface="Arial" panose="020B0604020202020204" pitchFamily="34" charset="0"/>
                <a:cs typeface="Arial" panose="020B0604020202020204" pitchFamily="34" charset="0"/>
              </a:rPr>
              <a:t>“la institución”</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324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AF8DF5-30AD-9AB6-C087-FB578289AA80}"/>
              </a:ext>
            </a:extLst>
          </p:cNvPr>
          <p:cNvSpPr txBox="1">
            <a:spLocks/>
          </p:cNvSpPr>
          <p:nvPr/>
        </p:nvSpPr>
        <p:spPr>
          <a:xfrm>
            <a:off x="2141249" y="766187"/>
            <a:ext cx="9212551" cy="5470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prstClr val="black"/>
              </a:buClr>
              <a:defRPr/>
            </a:pPr>
            <a:r>
              <a:rPr lang="es-GT" sz="2800" dirty="0">
                <a:latin typeface="Arial"/>
                <a:ea typeface="Arial"/>
                <a:cs typeface="Arial"/>
                <a:sym typeface="Arial"/>
              </a:rPr>
              <a:t>¿</a:t>
            </a:r>
            <a:r>
              <a:rPr lang="es-GT" sz="2800" b="1" dirty="0">
                <a:latin typeface="Arial"/>
                <a:ea typeface="Arial"/>
                <a:cs typeface="Arial"/>
                <a:sym typeface="Arial"/>
              </a:rPr>
              <a:t>EN QUÉ INVIERTE LA SECRETARÍA DE BIENESTAR SOCIAL DE LA PRESIDENCIA DE LA REPÚBLICA?</a:t>
            </a:r>
            <a:endParaRPr kumimoji="0" lang="es-GT"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pic>
        <p:nvPicPr>
          <p:cNvPr id="3" name="Picture 4" descr="Edificio - Iconos gratis de edificios">
            <a:extLst>
              <a:ext uri="{FF2B5EF4-FFF2-40B4-BE49-F238E27FC236}">
                <a16:creationId xmlns:a16="http://schemas.microsoft.com/office/drawing/2014/main" xmlns="" id="{85C07227-B94D-8AF3-C4ED-84E4BD48CA3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54542" y="380211"/>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62;p31"/>
          <p:cNvSpPr txBox="1"/>
          <p:nvPr/>
        </p:nvSpPr>
        <p:spPr>
          <a:xfrm>
            <a:off x="439270" y="2100943"/>
            <a:ext cx="7406641" cy="4287158"/>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1600"/>
              <a:buFont typeface="Arial"/>
              <a:buNone/>
            </a:pPr>
            <a:r>
              <a:rPr lang="es-GT" sz="1600" b="0" i="0" u="none" strike="noStrike" cap="none" dirty="0">
                <a:solidFill>
                  <a:schemeClr val="dk1"/>
                </a:solidFill>
                <a:latin typeface="Arial"/>
                <a:ea typeface="Arial"/>
                <a:cs typeface="Arial"/>
                <a:sym typeface="Arial"/>
              </a:rPr>
              <a:t>La Secretaría de Bienestar Social de la Presidencia de la República invierte el presupuesto asignado principalmente en la adquisición de alimentación servida que se brinda a los niños, niñas y adolescentes atendidos en los diferentes Programas a cargo de la Institución, arrendamiento de inmuebles para uso de Centros de Atención Integral, Hogares de Protección y Abrigo, Programas que brindan beneficios económicos a través de un subsidio como lo son Familias Sustitutas y Subsidios Familiares para niñez con discapacidad, de igual manera se adquieren medicamentos, prendas de vestir para la población atendida, así mismo se proyecta invertir en la adecuación de las instalaciones de los inmuebles que ocupan los diferentes Programas a nivel nacional.</a:t>
            </a:r>
            <a:endParaRPr sz="1600" b="0" i="0" u="none" strike="noStrike" cap="none" dirty="0">
              <a:solidFill>
                <a:schemeClr val="dk1"/>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000"/>
              <a:buFont typeface="Arial"/>
              <a:buNone/>
            </a:pPr>
            <a:r>
              <a:rPr lang="es-GT" sz="2000" b="0" i="0" u="none" strike="noStrike" cap="none" dirty="0">
                <a:solidFill>
                  <a:srgbClr val="1F3864"/>
                </a:solidFill>
                <a:latin typeface="Arial"/>
                <a:ea typeface="Arial"/>
                <a:cs typeface="Arial"/>
                <a:sym typeface="Arial"/>
              </a:rPr>
              <a:t/>
            </a:r>
            <a:br>
              <a:rPr lang="es-GT" sz="2000" b="0" i="0" u="none" strike="noStrike" cap="none" dirty="0">
                <a:solidFill>
                  <a:srgbClr val="1F3864"/>
                </a:solidFill>
                <a:latin typeface="Arial"/>
                <a:ea typeface="Arial"/>
                <a:cs typeface="Arial"/>
                <a:sym typeface="Arial"/>
              </a:rPr>
            </a:br>
            <a:endParaRPr sz="2000" b="0" i="0" u="none" strike="noStrike" cap="none" dirty="0">
              <a:solidFill>
                <a:srgbClr val="1F3864"/>
              </a:solidFill>
              <a:latin typeface="Arial"/>
              <a:ea typeface="Arial"/>
              <a:cs typeface="Arial"/>
              <a:sym typeface="Arial"/>
            </a:endParaRPr>
          </a:p>
        </p:txBody>
      </p:sp>
      <p:sp>
        <p:nvSpPr>
          <p:cNvPr id="8" name="Google Shape;163;p31"/>
          <p:cNvSpPr txBox="1"/>
          <p:nvPr/>
        </p:nvSpPr>
        <p:spPr>
          <a:xfrm>
            <a:off x="8476055" y="2548230"/>
            <a:ext cx="3327219" cy="2772047"/>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90000" lnSpcReduction="20000"/>
          </a:bodyPr>
          <a:lstStyle/>
          <a:p>
            <a:pPr marL="0" marR="0" lvl="0" indent="0" algn="ctr" rtl="0">
              <a:lnSpc>
                <a:spcPct val="150000"/>
              </a:lnSpc>
              <a:spcBef>
                <a:spcPts val="0"/>
              </a:spcBef>
              <a:spcAft>
                <a:spcPts val="0"/>
              </a:spcAft>
              <a:buClr>
                <a:srgbClr val="000000"/>
              </a:buClr>
              <a:buSzPct val="100000"/>
              <a:buFont typeface="Arial"/>
              <a:buNone/>
            </a:pPr>
            <a:r>
              <a:rPr lang="es-GT" sz="2000" b="0" i="0" u="none" strike="noStrike" cap="none" dirty="0">
                <a:solidFill>
                  <a:schemeClr val="dk1"/>
                </a:solidFill>
                <a:latin typeface="Arial"/>
                <a:ea typeface="Arial"/>
                <a:cs typeface="Arial"/>
                <a:sym typeface="Arial"/>
              </a:rPr>
              <a:t>La inversión se divide principalmente en </a:t>
            </a:r>
            <a:r>
              <a:rPr lang="es-GT" sz="2000" b="1" i="0" u="none" strike="noStrike" cap="none" dirty="0">
                <a:solidFill>
                  <a:schemeClr val="dk1"/>
                </a:solidFill>
                <a:latin typeface="Arial"/>
                <a:ea typeface="Arial"/>
                <a:cs typeface="Arial"/>
                <a:sym typeface="Arial"/>
              </a:rPr>
              <a:t>servicio de alimentación, arrendamiento de bienes inmuebles </a:t>
            </a:r>
            <a:r>
              <a:rPr lang="es-GT" sz="2000" b="0" i="0" u="none" strike="noStrike" cap="none" dirty="0">
                <a:solidFill>
                  <a:schemeClr val="dk1"/>
                </a:solidFill>
                <a:latin typeface="Arial"/>
                <a:ea typeface="Arial"/>
                <a:cs typeface="Arial"/>
                <a:sym typeface="Arial"/>
              </a:rPr>
              <a:t>y en los Programas de Subsidios Familiares y Familias Sustitutas</a:t>
            </a:r>
            <a:endParaRPr sz="2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69383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AF8DF5-30AD-9AB6-C087-FB578289AA80}"/>
              </a:ext>
            </a:extLst>
          </p:cNvPr>
          <p:cNvSpPr txBox="1">
            <a:spLocks/>
          </p:cNvSpPr>
          <p:nvPr/>
        </p:nvSpPr>
        <p:spPr>
          <a:xfrm>
            <a:off x="1759131" y="857394"/>
            <a:ext cx="8673737" cy="5470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a:solidFill>
                  <a:prstClr val="black"/>
                </a:solidFill>
                <a:latin typeface="Arial" panose="020B0604020202020204" pitchFamily="34" charset="0"/>
                <a:cs typeface="Arial" panose="020B0604020202020204" pitchFamily="34" charset="0"/>
              </a:rPr>
              <a:t>MONTO UTILIZADO EN INVERSIÓN A LA FECHA</a:t>
            </a: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pic>
        <p:nvPicPr>
          <p:cNvPr id="3" name="Picture 4" descr="Edificio - Iconos gratis de edificios">
            <a:extLst>
              <a:ext uri="{FF2B5EF4-FFF2-40B4-BE49-F238E27FC236}">
                <a16:creationId xmlns:a16="http://schemas.microsoft.com/office/drawing/2014/main" xmlns="" id="{F383B959-6C3F-DBAB-8952-5FBA2882A38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65783" y="365102"/>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 xmlns:a16="http://schemas.microsoft.com/office/drawing/2014/main" id="{B2F21CE6-BC7B-4461-93FA-B6DC18186265}"/>
              </a:ext>
            </a:extLst>
          </p:cNvPr>
          <p:cNvSpPr txBox="1">
            <a:spLocks/>
          </p:cNvSpPr>
          <p:nvPr/>
        </p:nvSpPr>
        <p:spPr>
          <a:xfrm>
            <a:off x="705394" y="1841605"/>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vigente total para la inversión</a:t>
            </a:r>
          </a:p>
          <a:p>
            <a:pPr marL="0" lvl="1" algn="just">
              <a:lnSpc>
                <a:spcPct val="150000"/>
              </a:lnSpc>
              <a:spcBef>
                <a:spcPct val="0"/>
              </a:spcBef>
            </a:pPr>
            <a:r>
              <a:rPr lang="es-GT" sz="4500" b="1" dirty="0">
                <a:solidFill>
                  <a:schemeClr val="tx1"/>
                </a:solidFill>
                <a:latin typeface="Arial" panose="020B0604020202020204" pitchFamily="34" charset="0"/>
                <a:cs typeface="Arial" panose="020B0604020202020204" pitchFamily="34" charset="0"/>
              </a:rPr>
              <a:t>Q. </a:t>
            </a:r>
            <a:r>
              <a:rPr lang="es-GT" sz="4500" b="1" dirty="0" smtClean="0">
                <a:solidFill>
                  <a:schemeClr val="tx1"/>
                </a:solidFill>
                <a:latin typeface="Arial" panose="020B0604020202020204" pitchFamily="34" charset="0"/>
                <a:cs typeface="Arial" panose="020B0604020202020204" pitchFamily="34" charset="0"/>
              </a:rPr>
              <a:t>1,321,140.00</a:t>
            </a:r>
            <a:endParaRPr lang="es-GT" sz="2400" b="0" dirty="0" smtClean="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smtClean="0">
                <a:solidFill>
                  <a:schemeClr val="tx1"/>
                </a:solidFill>
                <a:latin typeface="Arial" panose="020B0604020202020204" pitchFamily="34" charset="0"/>
                <a:cs typeface="Arial" panose="020B0604020202020204" pitchFamily="34" charset="0"/>
              </a:rPr>
              <a:t>Presupuesto </a:t>
            </a:r>
            <a:r>
              <a:rPr lang="es-GT" sz="2700" b="0" dirty="0">
                <a:solidFill>
                  <a:schemeClr val="tx1"/>
                </a:solidFill>
                <a:latin typeface="Arial" panose="020B0604020202020204" pitchFamily="34" charset="0"/>
                <a:cs typeface="Arial" panose="020B0604020202020204" pitchFamily="34" charset="0"/>
              </a:rPr>
              <a:t>utilizado al </a:t>
            </a:r>
            <a:r>
              <a:rPr lang="es-GT" sz="2700" u="sng" dirty="0" smtClean="0">
                <a:solidFill>
                  <a:schemeClr val="tx1"/>
                </a:solidFill>
                <a:latin typeface="Arial" panose="020B0604020202020204" pitchFamily="34" charset="0"/>
                <a:cs typeface="Arial" panose="020B0604020202020204" pitchFamily="34" charset="0"/>
              </a:rPr>
              <a:t>tercer </a:t>
            </a:r>
            <a:r>
              <a:rPr lang="es-GT" sz="2700" u="sng" dirty="0">
                <a:solidFill>
                  <a:schemeClr val="tx1"/>
                </a:solidFill>
                <a:latin typeface="Arial" panose="020B0604020202020204" pitchFamily="34" charset="0"/>
                <a:cs typeface="Arial" panose="020B0604020202020204" pitchFamily="34" charset="0"/>
              </a:rPr>
              <a:t>cuatrimestre 2022</a:t>
            </a:r>
            <a:r>
              <a:rPr lang="es-GT" sz="2700" dirty="0">
                <a:solidFill>
                  <a:schemeClr val="tx1"/>
                </a:solidFill>
                <a:latin typeface="Arial" panose="020B0604020202020204" pitchFamily="34" charset="0"/>
                <a:cs typeface="Arial" panose="020B0604020202020204" pitchFamily="34" charset="0"/>
              </a:rPr>
              <a:t> </a:t>
            </a:r>
            <a:r>
              <a:rPr lang="es-GT" sz="2700" b="0" dirty="0">
                <a:solidFill>
                  <a:schemeClr val="tx1"/>
                </a:solidFill>
                <a:latin typeface="Arial" panose="020B0604020202020204" pitchFamily="34" charset="0"/>
                <a:cs typeface="Arial" panose="020B0604020202020204" pitchFamily="34" charset="0"/>
              </a:rPr>
              <a:t>para la inversión</a:t>
            </a:r>
          </a:p>
          <a:p>
            <a:pPr marL="0" lvl="1" algn="just">
              <a:lnSpc>
                <a:spcPct val="150000"/>
              </a:lnSpc>
              <a:spcBef>
                <a:spcPct val="0"/>
              </a:spcBef>
            </a:pPr>
            <a:r>
              <a:rPr lang="es-GT" sz="4500" b="1" dirty="0">
                <a:solidFill>
                  <a:schemeClr val="tx1"/>
                </a:solidFill>
                <a:latin typeface="Arial" panose="020B0604020202020204" pitchFamily="34" charset="0"/>
                <a:cs typeface="Arial" panose="020B0604020202020204" pitchFamily="34" charset="0"/>
              </a:rPr>
              <a:t>Q. </a:t>
            </a:r>
            <a:r>
              <a:rPr lang="es-GT" sz="4500" b="1" dirty="0" smtClean="0">
                <a:solidFill>
                  <a:schemeClr val="tx1"/>
                </a:solidFill>
                <a:latin typeface="Arial" panose="020B0604020202020204" pitchFamily="34" charset="0"/>
                <a:cs typeface="Arial" panose="020B0604020202020204" pitchFamily="34" charset="0"/>
              </a:rPr>
              <a:t>1,279,874.76</a:t>
            </a:r>
            <a:endParaRPr lang="es-GT" sz="2400" b="0" dirty="0" smtClean="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smtClean="0">
                <a:solidFill>
                  <a:schemeClr val="tx1"/>
                </a:solidFill>
                <a:latin typeface="Arial" panose="020B0604020202020204" pitchFamily="34" charset="0"/>
                <a:cs typeface="Arial" panose="020B0604020202020204" pitchFamily="34" charset="0"/>
              </a:rPr>
              <a:t>Saldo </a:t>
            </a:r>
            <a:r>
              <a:rPr lang="es-GT" sz="2700" b="0" dirty="0">
                <a:solidFill>
                  <a:schemeClr val="tx1"/>
                </a:solidFill>
                <a:latin typeface="Arial" panose="020B0604020202020204" pitchFamily="34" charset="0"/>
                <a:cs typeface="Arial" panose="020B0604020202020204" pitchFamily="34" charset="0"/>
              </a:rPr>
              <a:t>para la inversión</a:t>
            </a:r>
          </a:p>
          <a:p>
            <a:pPr marL="0" lvl="1" algn="just">
              <a:lnSpc>
                <a:spcPct val="150000"/>
              </a:lnSpc>
              <a:spcBef>
                <a:spcPct val="0"/>
              </a:spcBef>
            </a:pPr>
            <a:r>
              <a:rPr lang="es-GT" sz="4500" b="1" dirty="0">
                <a:solidFill>
                  <a:schemeClr val="tx1"/>
                </a:solidFill>
                <a:latin typeface="Arial" panose="020B0604020202020204" pitchFamily="34" charset="0"/>
                <a:cs typeface="Arial" panose="020B0604020202020204" pitchFamily="34" charset="0"/>
              </a:rPr>
              <a:t>Q. </a:t>
            </a:r>
            <a:r>
              <a:rPr lang="es-GT" sz="4500" b="1" dirty="0" smtClean="0">
                <a:solidFill>
                  <a:schemeClr val="tx1"/>
                </a:solidFill>
                <a:latin typeface="Arial" panose="020B0604020202020204" pitchFamily="34" charset="0"/>
                <a:cs typeface="Arial" panose="020B0604020202020204" pitchFamily="34" charset="0"/>
              </a:rPr>
              <a:t>41,265.24</a:t>
            </a:r>
            <a:endParaRPr lang="es-GT" sz="2000" b="0" dirty="0">
              <a:solidFill>
                <a:schemeClr val="tx1"/>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 xmlns:a16="http://schemas.microsoft.com/office/drawing/2014/main" id="{69AA1819-1AD8-4179-A59D-E55677EA2A9E}"/>
              </a:ext>
            </a:extLst>
          </p:cNvPr>
          <p:cNvSpPr txBox="1">
            <a:spLocks/>
          </p:cNvSpPr>
          <p:nvPr/>
        </p:nvSpPr>
        <p:spPr>
          <a:xfrm>
            <a:off x="8425510" y="2466369"/>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200" b="0" dirty="0">
                <a:solidFill>
                  <a:schemeClr val="tx1"/>
                </a:solidFill>
                <a:latin typeface="Arial" panose="020B0604020202020204" pitchFamily="34" charset="0"/>
                <a:cs typeface="Arial" panose="020B0604020202020204" pitchFamily="34" charset="0"/>
              </a:rPr>
              <a:t>Este rubro constituye el </a:t>
            </a:r>
            <a:r>
              <a:rPr lang="es-GT" sz="2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0.45%</a:t>
            </a:r>
            <a:r>
              <a:rPr lang="es-GT" sz="2200" b="0" dirty="0" smtClean="0">
                <a:solidFill>
                  <a:schemeClr val="tx1"/>
                </a:solidFill>
                <a:latin typeface="Arial" panose="020B0604020202020204" pitchFamily="34" charset="0"/>
                <a:cs typeface="Arial" panose="020B0604020202020204" pitchFamily="34" charset="0"/>
              </a:rPr>
              <a:t> </a:t>
            </a:r>
            <a:r>
              <a:rPr lang="es-GT" sz="2200" b="0" dirty="0">
                <a:solidFill>
                  <a:schemeClr val="tx1"/>
                </a:solidFill>
                <a:latin typeface="Arial" panose="020B0604020202020204" pitchFamily="34" charset="0"/>
                <a:cs typeface="Arial" panose="020B0604020202020204" pitchFamily="34" charset="0"/>
              </a:rPr>
              <a:t>del total del presupuesto de </a:t>
            </a:r>
            <a:r>
              <a:rPr lang="es-GT" sz="2200" b="0" u="sng" dirty="0">
                <a:solidFill>
                  <a:schemeClr val="tx1"/>
                </a:solidFill>
                <a:latin typeface="Arial" panose="020B0604020202020204" pitchFamily="34" charset="0"/>
                <a:cs typeface="Arial" panose="020B0604020202020204" pitchFamily="34" charset="0"/>
              </a:rPr>
              <a:t>“la institución”</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9945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AF8DF5-30AD-9AB6-C087-FB578289AA80}"/>
              </a:ext>
            </a:extLst>
          </p:cNvPr>
          <p:cNvSpPr txBox="1">
            <a:spLocks/>
          </p:cNvSpPr>
          <p:nvPr/>
        </p:nvSpPr>
        <p:spPr>
          <a:xfrm>
            <a:off x="2004180" y="983136"/>
            <a:ext cx="9121020" cy="5470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just"/>
            <a:r>
              <a:rPr lang="es-GT" sz="2800" b="1" dirty="0">
                <a:latin typeface="Arial" panose="020B0604020202020204" pitchFamily="34" charset="0"/>
                <a:cs typeface="Arial" panose="020B0604020202020204" pitchFamily="34" charset="0"/>
              </a:rPr>
              <a:t>¿QUÉ FINALIDADES ATIENDE “LA SECRETARÍA DE BIENESTAR SOCIAL DE LA PRESIDENCIA DE LA REPÚBLICA?</a:t>
            </a:r>
          </a:p>
        </p:txBody>
      </p:sp>
      <p:pic>
        <p:nvPicPr>
          <p:cNvPr id="8" name="Picture 2" descr="Target arm | Icono Gratis">
            <a:extLst>
              <a:ext uri="{FF2B5EF4-FFF2-40B4-BE49-F238E27FC236}">
                <a16:creationId xmlns:a16="http://schemas.microsoft.com/office/drawing/2014/main" xmlns="" id="{5F459389-D2A5-A070-9E54-AB43C1814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054" y="313209"/>
            <a:ext cx="1477870" cy="147787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 xmlns:a16="http://schemas.microsoft.com/office/drawing/2014/main" id="{D4F1BB95-ED69-42F5-9DD5-460545FD7205}"/>
              </a:ext>
            </a:extLst>
          </p:cNvPr>
          <p:cNvSpPr txBox="1">
            <a:spLocks/>
          </p:cNvSpPr>
          <p:nvPr/>
        </p:nvSpPr>
        <p:spPr>
          <a:xfrm>
            <a:off x="8650099" y="2262807"/>
            <a:ext cx="332721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solidFill>
                  <a:schemeClr val="tx1"/>
                </a:solidFill>
                <a:latin typeface="Arial" panose="020B0604020202020204" pitchFamily="34" charset="0"/>
                <a:cs typeface="Arial" panose="020B0604020202020204" pitchFamily="34" charset="0"/>
              </a:rPr>
              <a:t/>
            </a:r>
            <a:br>
              <a:rPr lang="es-GT" sz="2000" b="0" dirty="0">
                <a:solidFill>
                  <a:schemeClr val="tx1"/>
                </a:solidFill>
                <a:latin typeface="Arial" panose="020B0604020202020204" pitchFamily="34" charset="0"/>
                <a:cs typeface="Arial" panose="020B0604020202020204" pitchFamily="34" charset="0"/>
              </a:rPr>
            </a:br>
            <a:r>
              <a:rPr lang="es-GT" sz="2000" b="0" dirty="0">
                <a:solidFill>
                  <a:schemeClr val="tx1"/>
                </a:solidFill>
                <a:latin typeface="Arial" panose="020B0604020202020204" pitchFamily="34" charset="0"/>
                <a:cs typeface="Arial" panose="020B0604020202020204" pitchFamily="34" charset="0"/>
              </a:rPr>
              <a:t>La principal finalidad que se atiende es </a:t>
            </a:r>
            <a:r>
              <a:rPr lang="es-GT" sz="2000" b="0" dirty="0" smtClean="0">
                <a:solidFill>
                  <a:schemeClr val="tx1"/>
                </a:solidFill>
                <a:latin typeface="Arial" panose="020B0604020202020204" pitchFamily="34" charset="0"/>
                <a:cs typeface="Arial" panose="020B0604020202020204" pitchFamily="34" charset="0"/>
              </a:rPr>
              <a:t>“Protección Social” </a:t>
            </a:r>
            <a:r>
              <a:rPr lang="es-GT" sz="2000" b="0" dirty="0">
                <a:solidFill>
                  <a:schemeClr val="tx1"/>
                </a:solidFill>
                <a:latin typeface="Arial" panose="020B0604020202020204" pitchFamily="34" charset="0"/>
                <a:cs typeface="Arial" panose="020B0604020202020204" pitchFamily="34" charset="0"/>
              </a:rPr>
              <a:t>con un </a:t>
            </a:r>
            <a:r>
              <a:rPr lang="es-GT" sz="2000" dirty="0" smtClean="0">
                <a:solidFill>
                  <a:schemeClr val="tx1"/>
                </a:solidFill>
                <a:latin typeface="Arial" panose="020B0604020202020204" pitchFamily="34" charset="0"/>
                <a:cs typeface="Arial" panose="020B0604020202020204" pitchFamily="34" charset="0"/>
              </a:rPr>
              <a:t>98.72%</a:t>
            </a:r>
            <a:r>
              <a:rPr lang="es-GT" sz="2000" b="0" dirty="0" smtClean="0">
                <a:solidFill>
                  <a:schemeClr val="tx1"/>
                </a:solidFill>
                <a:latin typeface="Arial" panose="020B0604020202020204" pitchFamily="34" charset="0"/>
                <a:cs typeface="Arial" panose="020B0604020202020204" pitchFamily="34" charset="0"/>
              </a:rPr>
              <a:t> </a:t>
            </a:r>
            <a:r>
              <a:rPr lang="es-GT" sz="2000" b="0" dirty="0">
                <a:solidFill>
                  <a:schemeClr val="tx1"/>
                </a:solidFill>
                <a:latin typeface="Arial" panose="020B0604020202020204" pitchFamily="34" charset="0"/>
                <a:cs typeface="Arial" panose="020B0604020202020204" pitchFamily="34" charset="0"/>
              </a:rPr>
              <a:t>del presupuesto total de “</a:t>
            </a:r>
            <a:r>
              <a:rPr lang="es-GT" sz="2000" b="0" u="sng" dirty="0">
                <a:solidFill>
                  <a:schemeClr val="tx1"/>
                </a:solidFill>
                <a:latin typeface="Arial" panose="020B0604020202020204" pitchFamily="34" charset="0"/>
                <a:cs typeface="Arial" panose="020B0604020202020204" pitchFamily="34" charset="0"/>
              </a:rPr>
              <a:t>la institución</a:t>
            </a:r>
            <a:r>
              <a:rPr lang="es-GT" sz="2000" b="0" dirty="0">
                <a:solidFill>
                  <a:schemeClr val="tx1"/>
                </a:solidFill>
                <a:latin typeface="Arial" panose="020B0604020202020204" pitchFamily="34" charset="0"/>
                <a:cs typeface="Arial" panose="020B0604020202020204" pitchFamily="34" charset="0"/>
              </a:rPr>
              <a:t>”.</a:t>
            </a:r>
            <a:endParaRPr lang="es-GT" sz="2200" b="0" dirty="0">
              <a:solidFill>
                <a:schemeClr val="tx1"/>
              </a:solidFill>
              <a:latin typeface="Arial" panose="020B0604020202020204" pitchFamily="34" charset="0"/>
              <a:cs typeface="Arial" panose="020B0604020202020204" pitchFamily="34" charset="0"/>
            </a:endParaRPr>
          </a:p>
        </p:txBody>
      </p:sp>
      <p:sp>
        <p:nvSpPr>
          <p:cNvPr id="7" name="Google Shape;180;p33"/>
          <p:cNvSpPr txBox="1"/>
          <p:nvPr/>
        </p:nvSpPr>
        <p:spPr>
          <a:xfrm>
            <a:off x="439271" y="1816459"/>
            <a:ext cx="7406641" cy="4493906"/>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spcBef>
                <a:spcPts val="0"/>
              </a:spcBef>
              <a:spcAft>
                <a:spcPts val="0"/>
              </a:spcAft>
              <a:buClr>
                <a:srgbClr val="000000"/>
              </a:buClr>
              <a:buSzPts val="2000"/>
              <a:buFont typeface="Arial"/>
              <a:buNone/>
            </a:pPr>
            <a:r>
              <a:rPr lang="es-GT" sz="2000" dirty="0">
                <a:solidFill>
                  <a:schemeClr val="dk1"/>
                </a:solidFill>
                <a:latin typeface="Arial"/>
                <a:ea typeface="Arial"/>
                <a:cs typeface="Arial"/>
              </a:rPr>
              <a:t>Los recursos públicos se utilizan con fines específicos para el cumplimiento de los objetivos sociales y económicos del Estado que impactan directamente en la niñez y adolescencia.</a:t>
            </a:r>
            <a:endParaRPr sz="2000" dirty="0">
              <a:solidFill>
                <a:schemeClr val="dk1"/>
              </a:solidFill>
              <a:latin typeface="Arial"/>
              <a:ea typeface="Arial"/>
              <a:cs typeface="Arial"/>
            </a:endParaRPr>
          </a:p>
          <a:p>
            <a:pPr marL="0" marR="0" lvl="0" indent="0" algn="just" rtl="0">
              <a:lnSpc>
                <a:spcPct val="150000"/>
              </a:lnSpc>
              <a:spcBef>
                <a:spcPts val="0"/>
              </a:spcBef>
              <a:spcAft>
                <a:spcPts val="0"/>
              </a:spcAft>
              <a:buClr>
                <a:srgbClr val="000000"/>
              </a:buClr>
              <a:buSzPts val="2000"/>
              <a:buFont typeface="Arial"/>
              <a:buNone/>
            </a:pPr>
            <a:endParaRPr sz="20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s-GT" sz="2000" b="0" i="0" u="none" strike="noStrike" cap="none" dirty="0">
                <a:solidFill>
                  <a:schemeClr val="dk1"/>
                </a:solidFill>
                <a:latin typeface="Arial"/>
                <a:ea typeface="Arial"/>
                <a:cs typeface="Arial"/>
                <a:sym typeface="Arial"/>
              </a:rPr>
              <a:t>Cada entidad atiende y prioriza las finalidades que le corresponden de conformidad con la ley. En el caso de Secretaría de Bienestar Social de la Presidencia de la República, destina su presupuesto a las finalidades: </a:t>
            </a:r>
            <a:r>
              <a:rPr lang="es-GT" sz="2000" b="1" i="0" u="none" strike="noStrike" cap="none" dirty="0" smtClean="0">
                <a:solidFill>
                  <a:schemeClr val="dk1"/>
                </a:solidFill>
                <a:latin typeface="Arial"/>
                <a:ea typeface="Arial"/>
                <a:cs typeface="Arial"/>
                <a:sym typeface="Arial"/>
              </a:rPr>
              <a:t>Protección Social y Servicios Públicos. </a:t>
            </a:r>
            <a:endParaRPr sz="2000" b="1" i="0" u="none" strike="noStrike" cap="none" dirty="0">
              <a:solidFill>
                <a:srgbClr val="1F3864"/>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endParaRPr sz="2000" b="0" i="0" u="none" strike="noStrike" cap="none" dirty="0">
              <a:solidFill>
                <a:srgbClr val="1F3864"/>
              </a:solidFill>
              <a:latin typeface="Arial"/>
              <a:ea typeface="Arial"/>
              <a:cs typeface="Arial"/>
              <a:sym typeface="Arial"/>
            </a:endParaRPr>
          </a:p>
        </p:txBody>
      </p:sp>
    </p:spTree>
    <p:extLst>
      <p:ext uri="{BB962C8B-B14F-4D97-AF65-F5344CB8AC3E}">
        <p14:creationId xmlns:p14="http://schemas.microsoft.com/office/powerpoint/2010/main" val="1622892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AF8DF5-30AD-9AB6-C087-FB578289AA80}"/>
              </a:ext>
            </a:extLst>
          </p:cNvPr>
          <p:cNvSpPr txBox="1">
            <a:spLocks/>
          </p:cNvSpPr>
          <p:nvPr/>
        </p:nvSpPr>
        <p:spPr>
          <a:xfrm>
            <a:off x="689834" y="480467"/>
            <a:ext cx="8798940" cy="5470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a:latin typeface="Arial" panose="020B0604020202020204" pitchFamily="34" charset="0"/>
                <a:cs typeface="Arial" panose="020B0604020202020204" pitchFamily="34" charset="0"/>
              </a:rPr>
              <a:t>EJECUCIÓN PRESUPUESTARIA POR FINALIDAD AL TERCER CUATRIMESTRE 2022</a:t>
            </a: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graphicFrame>
        <p:nvGraphicFramePr>
          <p:cNvPr id="4" name="Gráfico 3"/>
          <p:cNvGraphicFramePr>
            <a:graphicFrameLocks/>
          </p:cNvGraphicFramePr>
          <p:nvPr>
            <p:extLst>
              <p:ext uri="{D42A27DB-BD31-4B8C-83A1-F6EECF244321}">
                <p14:modId xmlns:p14="http://schemas.microsoft.com/office/powerpoint/2010/main" val="1555545053"/>
              </p:ext>
            </p:extLst>
          </p:nvPr>
        </p:nvGraphicFramePr>
        <p:xfrm>
          <a:off x="668502" y="1027556"/>
          <a:ext cx="11084227" cy="53207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135081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xmlns="" id="{57146A67-C081-2534-FEB1-BC7819A31A7A}"/>
              </a:ext>
            </a:extLst>
          </p:cNvPr>
          <p:cNvSpPr txBox="1"/>
          <p:nvPr/>
        </p:nvSpPr>
        <p:spPr>
          <a:xfrm>
            <a:off x="2968834" y="2461468"/>
            <a:ext cx="73443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4000" b="1" i="0" u="none" strike="noStrike" kern="1200" cap="none" spc="0" normalizeH="0" baseline="0" noProof="0" dirty="0">
                <a:ln>
                  <a:noFill/>
                </a:ln>
                <a:solidFill>
                  <a:srgbClr val="FFC000"/>
                </a:solidFill>
                <a:effectLst/>
                <a:uLnTx/>
                <a:uFillTx/>
                <a:latin typeface="Montserrat" pitchFamily="2" charset="77"/>
                <a:ea typeface="+mn-ea"/>
                <a:cs typeface="+mn-cs"/>
              </a:rPr>
              <a:t>RESULTADOS ESPECÍFICOS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GT" sz="4000" b="1" dirty="0">
                <a:solidFill>
                  <a:prstClr val="white"/>
                </a:solidFill>
                <a:latin typeface="Montserrat" pitchFamily="2" charset="77"/>
              </a:rPr>
              <a:t>PRINCIPALES AVANCES Y RESULTADOS</a:t>
            </a:r>
            <a:endParaRPr kumimoji="0" lang="es-GT" sz="40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7" name="Elipse 6">
            <a:extLst>
              <a:ext uri="{FF2B5EF4-FFF2-40B4-BE49-F238E27FC236}">
                <a16:creationId xmlns:a16="http://schemas.microsoft.com/office/drawing/2014/main" xmlns="" id="{CAD103A4-3EDE-631B-A7DD-8A5E10EFEAB6}"/>
              </a:ext>
            </a:extLst>
          </p:cNvPr>
          <p:cNvSpPr/>
          <p:nvPr/>
        </p:nvSpPr>
        <p:spPr>
          <a:xfrm>
            <a:off x="976185" y="2461468"/>
            <a:ext cx="1768846" cy="1768846"/>
          </a:xfrm>
          <a:prstGeom prst="ellipse">
            <a:avLst/>
          </a:prstGeom>
          <a:solidFill>
            <a:srgbClr val="C0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T" sz="5400" b="1" dirty="0">
                <a:solidFill>
                  <a:srgbClr val="001E6C"/>
                </a:solidFill>
                <a:latin typeface="Montserrat ExtraBold" pitchFamily="2" charset="77"/>
              </a:rPr>
              <a:t>2</a:t>
            </a:r>
            <a:endParaRPr kumimoji="0" lang="es-GT" sz="5400" b="1" i="0" u="none" strike="noStrike" kern="1200" cap="none" spc="0" normalizeH="0" baseline="0" noProof="0" dirty="0">
              <a:ln>
                <a:noFill/>
              </a:ln>
              <a:solidFill>
                <a:srgbClr val="001E6C"/>
              </a:solidFill>
              <a:effectLst/>
              <a:uLnTx/>
              <a:uFillTx/>
              <a:latin typeface="Montserrat ExtraBold" pitchFamily="2" charset="77"/>
              <a:ea typeface="+mn-ea"/>
              <a:cs typeface="+mn-cs"/>
            </a:endParaRPr>
          </a:p>
        </p:txBody>
      </p:sp>
    </p:spTree>
    <p:extLst>
      <p:ext uri="{BB962C8B-B14F-4D97-AF65-F5344CB8AC3E}">
        <p14:creationId xmlns:p14="http://schemas.microsoft.com/office/powerpoint/2010/main" val="163265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2 CuadroTexto">
            <a:extLst>
              <a:ext uri="{FF2B5EF4-FFF2-40B4-BE49-F238E27FC236}">
                <a16:creationId xmlns:a16="http://schemas.microsoft.com/office/drawing/2014/main" xmlns="" id="{FB6EA399-562D-834C-A467-CA1D87373DC0}"/>
              </a:ext>
            </a:extLst>
          </p:cNvPr>
          <p:cNvSpPr txBox="1"/>
          <p:nvPr/>
        </p:nvSpPr>
        <p:spPr>
          <a:xfrm>
            <a:off x="460126" y="1415617"/>
            <a:ext cx="11333670" cy="877163"/>
          </a:xfrm>
          <a:prstGeom prst="rect">
            <a:avLst/>
          </a:prstGeom>
          <a:noFill/>
        </p:spPr>
        <p:txBody>
          <a:bodyPr wrap="square" rtlCol="0">
            <a:spAutoFit/>
          </a:bodyPr>
          <a:lstStyle/>
          <a:p>
            <a:pPr algn="just"/>
            <a:r>
              <a:rPr lang="es-GT" sz="1700" dirty="0"/>
              <a:t>Atención a </a:t>
            </a:r>
            <a:r>
              <a:rPr lang="es-GT" sz="1700" b="1" dirty="0" smtClean="0"/>
              <a:t>3,408</a:t>
            </a:r>
            <a:r>
              <a:rPr lang="es-GT" sz="1700" dirty="0" smtClean="0"/>
              <a:t> </a:t>
            </a:r>
            <a:r>
              <a:rPr lang="es-GT" sz="1700" dirty="0"/>
              <a:t>NNA, </a:t>
            </a:r>
            <a:r>
              <a:rPr lang="es-GT" sz="1700" b="1" dirty="0" smtClean="0"/>
              <a:t>2,421</a:t>
            </a:r>
            <a:r>
              <a:rPr lang="es-GT" sz="1700" dirty="0" smtClean="0"/>
              <a:t> </a:t>
            </a:r>
            <a:r>
              <a:rPr lang="es-GT" sz="1700" dirty="0"/>
              <a:t>familias y </a:t>
            </a:r>
            <a:r>
              <a:rPr lang="es-GT" sz="1700" b="1" dirty="0" smtClean="0"/>
              <a:t>28</a:t>
            </a:r>
            <a:r>
              <a:rPr lang="es-GT" sz="1700" dirty="0" smtClean="0"/>
              <a:t> </a:t>
            </a:r>
            <a:r>
              <a:rPr lang="es-GT" sz="1700" dirty="0"/>
              <a:t>entidades; como población atendida en los diferentes programas y servicios dirigidos al fortalecimiento de las familias y la comunidad en el cumplimiento de sus responsabilidades de cuidado, atención, educación y protección de las niñas, niños y/o adolescentes.</a:t>
            </a:r>
            <a:r>
              <a:rPr lang="es-GT" sz="1600" dirty="0">
                <a:cs typeface="Arial" panose="020B0604020202020204" pitchFamily="34" charset="0"/>
              </a:rPr>
              <a:t> </a:t>
            </a:r>
            <a:r>
              <a:rPr lang="es-GT" sz="1400" dirty="0">
                <a:cs typeface="Arial" panose="020B0604020202020204" pitchFamily="34" charset="0"/>
              </a:rPr>
              <a:t>(NNA=Niños, niñas y adolescentes)</a:t>
            </a:r>
          </a:p>
        </p:txBody>
      </p:sp>
      <p:sp>
        <p:nvSpPr>
          <p:cNvPr id="8" name="Marcador de contenido 6">
            <a:extLst>
              <a:ext uri="{FF2B5EF4-FFF2-40B4-BE49-F238E27FC236}">
                <a16:creationId xmlns:a16="http://schemas.microsoft.com/office/drawing/2014/main" xmlns="" id="{6C4E45C0-3BC3-B04E-8D94-7E4D5575A785}"/>
              </a:ext>
            </a:extLst>
          </p:cNvPr>
          <p:cNvSpPr txBox="1">
            <a:spLocks/>
          </p:cNvSpPr>
          <p:nvPr/>
        </p:nvSpPr>
        <p:spPr>
          <a:xfrm>
            <a:off x="3220229" y="2471604"/>
            <a:ext cx="5733271" cy="2167072"/>
          </a:xfrm>
          <a:prstGeom prst="rect">
            <a:avLst/>
          </a:prstGeom>
          <a:no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0" lvl="1" indent="-342900" algn="just">
              <a:lnSpc>
                <a:spcPct val="130000"/>
              </a:lnSpc>
              <a:spcBef>
                <a:spcPct val="0"/>
              </a:spcBef>
              <a:buAutoNum type="alphaLcPeriod"/>
            </a:pPr>
            <a:r>
              <a:rPr lang="es-GT" sz="1800" dirty="0">
                <a:latin typeface="Arial" panose="020B0604020202020204" pitchFamily="34" charset="0"/>
                <a:cs typeface="Arial" panose="020B0604020202020204" pitchFamily="34" charset="0"/>
              </a:rPr>
              <a:t>Presupuesto vigente:     </a:t>
            </a:r>
            <a:r>
              <a:rPr lang="es-GT" sz="1800" b="1" dirty="0">
                <a:latin typeface="Arial" panose="020B0604020202020204" pitchFamily="34" charset="0"/>
                <a:cs typeface="Arial" panose="020B0604020202020204" pitchFamily="34" charset="0"/>
              </a:rPr>
              <a:t>Q. </a:t>
            </a:r>
            <a:r>
              <a:rPr lang="es-GT" sz="1800" b="1" dirty="0" smtClean="0">
                <a:latin typeface="Arial" panose="020B0604020202020204" pitchFamily="34" charset="0"/>
                <a:cs typeface="Arial" panose="020B0604020202020204" pitchFamily="34" charset="0"/>
              </a:rPr>
              <a:t>47,205,348.00</a:t>
            </a:r>
            <a:endParaRPr lang="es-GT" sz="1800" b="1" dirty="0" smtClean="0">
              <a:latin typeface="Arial" panose="020B0604020202020204" pitchFamily="34" charset="0"/>
              <a:cs typeface="Arial" panose="020B0604020202020204" pitchFamily="34" charset="0"/>
            </a:endParaRPr>
          </a:p>
          <a:p>
            <a:pPr marL="0" lvl="1" indent="-342900" algn="just">
              <a:lnSpc>
                <a:spcPct val="130000"/>
              </a:lnSpc>
              <a:spcBef>
                <a:spcPct val="0"/>
              </a:spcBef>
              <a:buAutoNum type="alphaLcPeriod"/>
            </a:pPr>
            <a:r>
              <a:rPr lang="es-GT" sz="1800" dirty="0" smtClean="0">
                <a:latin typeface="Arial" panose="020B0604020202020204" pitchFamily="34" charset="0"/>
                <a:cs typeface="Arial" panose="020B0604020202020204" pitchFamily="34" charset="0"/>
              </a:rPr>
              <a:t>Presupuesto </a:t>
            </a:r>
            <a:r>
              <a:rPr lang="es-GT" sz="1800" dirty="0">
                <a:latin typeface="Arial" panose="020B0604020202020204" pitchFamily="34" charset="0"/>
                <a:cs typeface="Arial" panose="020B0604020202020204" pitchFamily="34" charset="0"/>
              </a:rPr>
              <a:t>ejecutado (utilizado):   </a:t>
            </a:r>
            <a:r>
              <a:rPr lang="es-GT" sz="1800" b="1" dirty="0">
                <a:latin typeface="Arial" panose="020B0604020202020204" pitchFamily="34" charset="0"/>
                <a:cs typeface="Arial" panose="020B0604020202020204" pitchFamily="34" charset="0"/>
              </a:rPr>
              <a:t>Q. </a:t>
            </a:r>
            <a:r>
              <a:rPr lang="es-GT" sz="1800" b="1" dirty="0" smtClean="0">
                <a:latin typeface="Arial" panose="020B0604020202020204" pitchFamily="34" charset="0"/>
                <a:cs typeface="Arial" panose="020B0604020202020204" pitchFamily="34" charset="0"/>
              </a:rPr>
              <a:t>46,804,841.44</a:t>
            </a:r>
            <a:endParaRPr lang="es-GT" sz="1800" b="1" dirty="0" smtClean="0">
              <a:latin typeface="Arial" panose="020B0604020202020204" pitchFamily="34" charset="0"/>
              <a:cs typeface="Arial" panose="020B0604020202020204" pitchFamily="34" charset="0"/>
            </a:endParaRPr>
          </a:p>
          <a:p>
            <a:pPr marL="0" lvl="1" indent="-342900" algn="just">
              <a:lnSpc>
                <a:spcPct val="130000"/>
              </a:lnSpc>
              <a:spcBef>
                <a:spcPct val="0"/>
              </a:spcBef>
              <a:buAutoNum type="alphaLcPeriod"/>
            </a:pPr>
            <a:r>
              <a:rPr lang="es-GT" sz="1800" dirty="0" smtClean="0">
                <a:latin typeface="Arial" panose="020B0604020202020204" pitchFamily="34" charset="0"/>
                <a:cs typeface="Arial" panose="020B0604020202020204" pitchFamily="34" charset="0"/>
              </a:rPr>
              <a:t>Fuente </a:t>
            </a:r>
            <a:r>
              <a:rPr lang="es-GT" sz="1800" dirty="0">
                <a:latin typeface="Arial" panose="020B0604020202020204" pitchFamily="34" charset="0"/>
                <a:cs typeface="Arial" panose="020B0604020202020204" pitchFamily="34" charset="0"/>
              </a:rPr>
              <a:t>de financiamiento:     </a:t>
            </a:r>
            <a:r>
              <a:rPr lang="es-GT" sz="1800" b="1" dirty="0">
                <a:latin typeface="Arial" panose="020B0604020202020204" pitchFamily="34" charset="0"/>
                <a:cs typeface="Arial" panose="020B0604020202020204" pitchFamily="34" charset="0"/>
              </a:rPr>
              <a:t>11</a:t>
            </a:r>
          </a:p>
          <a:p>
            <a:pPr marL="0" indent="0">
              <a:buNone/>
            </a:pPr>
            <a:endParaRPr lang="es-GT" sz="1800" b="1" dirty="0">
              <a:solidFill>
                <a:srgbClr val="0070C0"/>
              </a:solidFill>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0" indent="0">
              <a:buNone/>
            </a:pPr>
            <a:endParaRPr lang="es-GT" sz="1800" b="1" dirty="0">
              <a:latin typeface="Arial" panose="020B0604020202020204" pitchFamily="34" charset="0"/>
              <a:cs typeface="Arial" panose="020B0604020202020204" pitchFamily="34" charset="0"/>
            </a:endParaRPr>
          </a:p>
        </p:txBody>
      </p:sp>
      <p:sp>
        <p:nvSpPr>
          <p:cNvPr id="9" name="Rectángulo 2">
            <a:extLst>
              <a:ext uri="{FF2B5EF4-FFF2-40B4-BE49-F238E27FC236}">
                <a16:creationId xmlns:a16="http://schemas.microsoft.com/office/drawing/2014/main" xmlns="" id="{8BC8F303-6575-2F4C-B341-0A7615323FB8}"/>
              </a:ext>
            </a:extLst>
          </p:cNvPr>
          <p:cNvSpPr/>
          <p:nvPr/>
        </p:nvSpPr>
        <p:spPr>
          <a:xfrm>
            <a:off x="507751" y="4465840"/>
            <a:ext cx="3004349" cy="215444"/>
          </a:xfrm>
          <a:prstGeom prst="rect">
            <a:avLst/>
          </a:prstGeom>
        </p:spPr>
        <p:txBody>
          <a:bodyPr wrap="none">
            <a:spAutoFit/>
          </a:bodyPr>
          <a:lstStyle/>
          <a:p>
            <a:r>
              <a:rPr lang="es-GT" sz="800" dirty="0">
                <a:latin typeface="Arial" panose="020B0604020202020204" pitchFamily="34" charset="0"/>
                <a:cs typeface="Arial" panose="020B0604020202020204" pitchFamily="34" charset="0"/>
              </a:rPr>
              <a:t>Fuente: </a:t>
            </a:r>
            <a:r>
              <a:rPr lang="es-GT" sz="800" dirty="0" smtClean="0">
                <a:latin typeface="Arial" panose="020B0604020202020204" pitchFamily="34" charset="0"/>
                <a:cs typeface="Arial" panose="020B0604020202020204" pitchFamily="34" charset="0"/>
              </a:rPr>
              <a:t>Dirección de Planificación, Dirección Financiera, SBS</a:t>
            </a:r>
            <a:endParaRPr lang="es-GT" sz="800" dirty="0">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xmlns="" id="{740DFA38-C7AF-D745-8889-3FA1AB4861B5}"/>
              </a:ext>
            </a:extLst>
          </p:cNvPr>
          <p:cNvSpPr>
            <a:spLocks noGrp="1"/>
          </p:cNvSpPr>
          <p:nvPr>
            <p:ph type="title"/>
          </p:nvPr>
        </p:nvSpPr>
        <p:spPr>
          <a:xfrm>
            <a:off x="391776" y="250007"/>
            <a:ext cx="9692024" cy="1073968"/>
          </a:xfrm>
        </p:spPr>
        <p:style>
          <a:lnRef idx="3">
            <a:schemeClr val="lt1"/>
          </a:lnRef>
          <a:fillRef idx="1">
            <a:schemeClr val="accent4"/>
          </a:fillRef>
          <a:effectRef idx="1">
            <a:schemeClr val="accent4"/>
          </a:effectRef>
          <a:fontRef idx="minor">
            <a:schemeClr val="lt1"/>
          </a:fontRef>
        </p:style>
        <p:txBody>
          <a:bodyPr>
            <a:normAutofit/>
          </a:bodyPr>
          <a:lstStyle/>
          <a:p>
            <a:r>
              <a:rPr lang="es-GT" sz="2400" b="1" dirty="0">
                <a:solidFill>
                  <a:srgbClr val="002060"/>
                </a:solidFill>
                <a:latin typeface="Arial" panose="020B0604020202020204" pitchFamily="34" charset="0"/>
                <a:cs typeface="Arial" panose="020B0604020202020204" pitchFamily="34" charset="0"/>
              </a:rPr>
              <a:t>SUBSECRETARIA DE PRESERVACIÓN FAMILIAR, FORTALECIMIENTO Y APOYO </a:t>
            </a:r>
            <a:r>
              <a:rPr lang="es-GT" sz="2400" b="1" dirty="0" smtClean="0">
                <a:solidFill>
                  <a:srgbClr val="002060"/>
                </a:solidFill>
                <a:latin typeface="Arial" panose="020B0604020202020204" pitchFamily="34" charset="0"/>
                <a:cs typeface="Arial" panose="020B0604020202020204" pitchFamily="34" charset="0"/>
              </a:rPr>
              <a:t>COMUNITARIO</a:t>
            </a:r>
            <a:r>
              <a:rPr lang="es-G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s-G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GT" sz="2000" dirty="0">
                <a:latin typeface="Arial" panose="020B0604020202020204" pitchFamily="34" charset="0"/>
                <a:cs typeface="Arial" panose="020B0604020202020204" pitchFamily="34" charset="0"/>
              </a:rPr>
              <a:t>PRINCIPALES RESULTADOS Y </a:t>
            </a:r>
            <a:r>
              <a:rPr lang="es-GT" sz="2000" dirty="0" smtClean="0">
                <a:latin typeface="Arial" panose="020B0604020202020204" pitchFamily="34" charset="0"/>
                <a:cs typeface="Arial" panose="020B0604020202020204" pitchFamily="34" charset="0"/>
              </a:rPr>
              <a:t>AVANCES</a:t>
            </a:r>
            <a:endParaRPr lang="es-GT" sz="2400" dirty="0">
              <a:solidFill>
                <a:srgbClr val="002060"/>
              </a:solidFill>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52639" y="4764088"/>
            <a:ext cx="7834312" cy="140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751" y="2504914"/>
            <a:ext cx="2614854" cy="1743236"/>
          </a:xfrm>
          <a:prstGeom prst="rect">
            <a:avLst/>
          </a:prstGeom>
          <a:ln/>
        </p:spPr>
        <p:style>
          <a:lnRef idx="3">
            <a:schemeClr val="lt1"/>
          </a:lnRef>
          <a:fillRef idx="1">
            <a:schemeClr val="accent3"/>
          </a:fillRef>
          <a:effectRef idx="1">
            <a:schemeClr val="accent3"/>
          </a:effectRef>
          <a:fontRef idx="minor">
            <a:schemeClr val="lt1"/>
          </a:fontRef>
        </p:style>
      </p:pic>
      <p:pic>
        <p:nvPicPr>
          <p:cNvPr id="1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3500" y="2532555"/>
            <a:ext cx="2614854" cy="1743236"/>
          </a:xfrm>
          <a:prstGeom prst="rect">
            <a:avLst/>
          </a:prstGeom>
          <a:ln/>
        </p:spPr>
        <p:style>
          <a:lnRef idx="3">
            <a:schemeClr val="lt1"/>
          </a:lnRef>
          <a:fillRef idx="1">
            <a:schemeClr val="accent3"/>
          </a:fillRef>
          <a:effectRef idx="1">
            <a:schemeClr val="accent3"/>
          </a:effectRef>
          <a:fontRef idx="minor">
            <a:schemeClr val="lt1"/>
          </a:fontRef>
        </p:style>
      </p:pic>
    </p:spTree>
    <p:extLst>
      <p:ext uri="{BB962C8B-B14F-4D97-AF65-F5344CB8AC3E}">
        <p14:creationId xmlns:p14="http://schemas.microsoft.com/office/powerpoint/2010/main" val="3237143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xmlns="" id="{740DFA38-C7AF-D745-8889-3FA1AB4861B5}"/>
              </a:ext>
            </a:extLst>
          </p:cNvPr>
          <p:cNvSpPr>
            <a:spLocks noGrp="1"/>
          </p:cNvSpPr>
          <p:nvPr>
            <p:ph type="title"/>
          </p:nvPr>
        </p:nvSpPr>
        <p:spPr>
          <a:xfrm>
            <a:off x="391776" y="295275"/>
            <a:ext cx="9692024" cy="999453"/>
          </a:xfrm>
        </p:spPr>
        <p:style>
          <a:lnRef idx="3">
            <a:schemeClr val="lt1"/>
          </a:lnRef>
          <a:fillRef idx="1">
            <a:schemeClr val="accent4"/>
          </a:fillRef>
          <a:effectRef idx="1">
            <a:schemeClr val="accent4"/>
          </a:effectRef>
          <a:fontRef idx="minor">
            <a:schemeClr val="lt1"/>
          </a:fontRef>
        </p:style>
        <p:txBody>
          <a:bodyPr>
            <a:normAutofit/>
          </a:bodyPr>
          <a:lstStyle/>
          <a:p>
            <a:r>
              <a:rPr lang="es-GT" sz="2400" b="1" dirty="0">
                <a:solidFill>
                  <a:srgbClr val="002060"/>
                </a:solidFill>
                <a:latin typeface="Arial" panose="020B0604020202020204" pitchFamily="34" charset="0"/>
                <a:cs typeface="Arial" panose="020B0604020202020204" pitchFamily="34" charset="0"/>
              </a:rPr>
              <a:t>SUBSECRETARIA DE REINSERCIÓN Y RESOCIALIZACIÓN DE ADOLESCENTES EN CONFLICTO CON LA LEY </a:t>
            </a:r>
            <a:r>
              <a:rPr lang="es-GT" sz="2400" b="1" dirty="0" smtClean="0">
                <a:solidFill>
                  <a:srgbClr val="002060"/>
                </a:solidFill>
                <a:latin typeface="Arial" panose="020B0604020202020204" pitchFamily="34" charset="0"/>
                <a:cs typeface="Arial" panose="020B0604020202020204" pitchFamily="34" charset="0"/>
              </a:rPr>
              <a:t>PENAL</a:t>
            </a:r>
            <a:r>
              <a:rPr lang="es-GT"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s-GT"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GT" sz="1800" dirty="0">
                <a:latin typeface="Arial" panose="020B0604020202020204" pitchFamily="34" charset="0"/>
                <a:cs typeface="Arial" panose="020B0604020202020204" pitchFamily="34" charset="0"/>
              </a:rPr>
              <a:t>PRINCIPALES RESULTADOS Y </a:t>
            </a:r>
            <a:r>
              <a:rPr lang="es-GT" sz="1800" dirty="0" smtClean="0">
                <a:latin typeface="Arial" panose="020B0604020202020204" pitchFamily="34" charset="0"/>
                <a:cs typeface="Arial" panose="020B0604020202020204" pitchFamily="34" charset="0"/>
              </a:rPr>
              <a:t>AVANCES</a:t>
            </a:r>
            <a:endParaRPr lang="es-GT" sz="2400" dirty="0">
              <a:solidFill>
                <a:srgbClr val="002060"/>
              </a:solidFill>
              <a:latin typeface="Arial" panose="020B0604020202020204" pitchFamily="34" charset="0"/>
              <a:cs typeface="Arial" panose="020B0604020202020204" pitchFamily="34" charset="0"/>
            </a:endParaRPr>
          </a:p>
        </p:txBody>
      </p:sp>
      <p:sp>
        <p:nvSpPr>
          <p:cNvPr id="10" name="2 CuadroTexto">
            <a:extLst>
              <a:ext uri="{FF2B5EF4-FFF2-40B4-BE49-F238E27FC236}">
                <a16:creationId xmlns:a16="http://schemas.microsoft.com/office/drawing/2014/main" xmlns="" id="{FB6EA399-562D-834C-A467-CA1D87373DC0}"/>
              </a:ext>
            </a:extLst>
          </p:cNvPr>
          <p:cNvSpPr txBox="1"/>
          <p:nvPr/>
        </p:nvSpPr>
        <p:spPr>
          <a:xfrm>
            <a:off x="455828" y="1380063"/>
            <a:ext cx="11205782" cy="877163"/>
          </a:xfrm>
          <a:prstGeom prst="rect">
            <a:avLst/>
          </a:prstGeom>
          <a:noFill/>
        </p:spPr>
        <p:txBody>
          <a:bodyPr wrap="square" rtlCol="0">
            <a:spAutoFit/>
          </a:bodyPr>
          <a:lstStyle/>
          <a:p>
            <a:pPr algn="just"/>
            <a:r>
              <a:rPr lang="es-GT" sz="1700" dirty="0"/>
              <a:t>Atención a </a:t>
            </a:r>
            <a:r>
              <a:rPr lang="es-GT" sz="1700" b="1" dirty="0" smtClean="0"/>
              <a:t>2,246</a:t>
            </a:r>
            <a:r>
              <a:rPr lang="es-GT" sz="1700" dirty="0" smtClean="0"/>
              <a:t> </a:t>
            </a:r>
            <a:r>
              <a:rPr lang="es-GT" sz="1700" dirty="0"/>
              <a:t>adolescentes en los programas de orientación y capacitación para reinserción y resocialización de adolescentes que mediante orden judicial, han sido sujetos a una medida de coerción o sanción por la infracción a la ley penal.</a:t>
            </a:r>
            <a:endParaRPr lang="es-GT" sz="1400" dirty="0">
              <a:latin typeface="Arial" panose="020B0604020202020204" pitchFamily="34" charset="0"/>
              <a:cs typeface="Arial" panose="020B0604020202020204" pitchFamily="34" charset="0"/>
            </a:endParaRPr>
          </a:p>
        </p:txBody>
      </p:sp>
      <p:sp>
        <p:nvSpPr>
          <p:cNvPr id="11" name="Rectángulo 2">
            <a:extLst>
              <a:ext uri="{FF2B5EF4-FFF2-40B4-BE49-F238E27FC236}">
                <a16:creationId xmlns:a16="http://schemas.microsoft.com/office/drawing/2014/main" xmlns="" id="{8BC8F303-6575-2F4C-B341-0A7615323FB8}"/>
              </a:ext>
            </a:extLst>
          </p:cNvPr>
          <p:cNvSpPr/>
          <p:nvPr/>
        </p:nvSpPr>
        <p:spPr>
          <a:xfrm>
            <a:off x="631576" y="4415040"/>
            <a:ext cx="3004349" cy="215444"/>
          </a:xfrm>
          <a:prstGeom prst="rect">
            <a:avLst/>
          </a:prstGeom>
        </p:spPr>
        <p:txBody>
          <a:bodyPr wrap="none">
            <a:spAutoFit/>
          </a:bodyPr>
          <a:lstStyle/>
          <a:p>
            <a:r>
              <a:rPr lang="es-GT" sz="800" dirty="0">
                <a:latin typeface="Arial" panose="020B0604020202020204" pitchFamily="34" charset="0"/>
                <a:cs typeface="Arial" panose="020B0604020202020204" pitchFamily="34" charset="0"/>
              </a:rPr>
              <a:t>Fuente: </a:t>
            </a:r>
            <a:r>
              <a:rPr lang="es-GT" sz="800" dirty="0" smtClean="0">
                <a:latin typeface="Arial" panose="020B0604020202020204" pitchFamily="34" charset="0"/>
                <a:cs typeface="Arial" panose="020B0604020202020204" pitchFamily="34" charset="0"/>
              </a:rPr>
              <a:t>Dirección de Planificación, Dirección Financiera, SBS</a:t>
            </a:r>
            <a:endParaRPr lang="es-GT" sz="800" dirty="0">
              <a:latin typeface="Arial" panose="020B0604020202020204" pitchFamily="34" charset="0"/>
              <a:cs typeface="Arial" panose="020B0604020202020204" pitchFamily="34" charset="0"/>
            </a:endParaRPr>
          </a:p>
        </p:txBody>
      </p:sp>
      <p:sp>
        <p:nvSpPr>
          <p:cNvPr id="12" name="Marcador de contenido 6">
            <a:extLst>
              <a:ext uri="{FF2B5EF4-FFF2-40B4-BE49-F238E27FC236}">
                <a16:creationId xmlns:a16="http://schemas.microsoft.com/office/drawing/2014/main" xmlns="" id="{9188A564-3C71-7C4F-9D2D-C37A6786CB29}"/>
              </a:ext>
            </a:extLst>
          </p:cNvPr>
          <p:cNvSpPr txBox="1">
            <a:spLocks/>
          </p:cNvSpPr>
          <p:nvPr/>
        </p:nvSpPr>
        <p:spPr>
          <a:xfrm>
            <a:off x="3335002" y="2133401"/>
            <a:ext cx="5789948" cy="2419549"/>
          </a:xfrm>
          <a:prstGeom prst="rect">
            <a:avLst/>
          </a:prstGeom>
          <a:no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342900" lvl="1" indent="-342900">
              <a:spcBef>
                <a:spcPts val="1000"/>
              </a:spcBef>
              <a:buFont typeface="Arial" panose="020B0604020202020204" pitchFamily="34" charset="0"/>
              <a:buAutoNum type="alphaLcPeriod"/>
            </a:pPr>
            <a:r>
              <a:rPr lang="es-GT" sz="1800" dirty="0">
                <a:latin typeface="Arial" panose="020B0604020202020204" pitchFamily="34" charset="0"/>
                <a:cs typeface="Arial" panose="020B0604020202020204" pitchFamily="34" charset="0"/>
              </a:rPr>
              <a:t>Presupuesto vigente:     </a:t>
            </a:r>
            <a:r>
              <a:rPr lang="es-GT" sz="1800" b="1" dirty="0">
                <a:latin typeface="Arial" panose="020B0604020202020204" pitchFamily="34" charset="0"/>
                <a:cs typeface="Arial" panose="020B0604020202020204" pitchFamily="34" charset="0"/>
              </a:rPr>
              <a:t>Q. </a:t>
            </a:r>
            <a:r>
              <a:rPr lang="es-GT" sz="1800" b="1" dirty="0" smtClean="0">
                <a:latin typeface="Arial" panose="020B0604020202020204" pitchFamily="34" charset="0"/>
                <a:cs typeface="Arial" panose="020B0604020202020204" pitchFamily="34" charset="0"/>
              </a:rPr>
              <a:t>91,642,638.00</a:t>
            </a:r>
            <a:endParaRPr lang="es-GT" sz="1800" b="1" dirty="0">
              <a:latin typeface="Arial" panose="020B0604020202020204" pitchFamily="34" charset="0"/>
              <a:cs typeface="Arial" panose="020B0604020202020204" pitchFamily="34" charset="0"/>
            </a:endParaRPr>
          </a:p>
          <a:p>
            <a:pPr marL="0" lvl="1" indent="-342900" algn="just">
              <a:lnSpc>
                <a:spcPct val="130000"/>
              </a:lnSpc>
              <a:spcBef>
                <a:spcPct val="0"/>
              </a:spcBef>
              <a:buAutoNum type="alphaLcPeriod"/>
            </a:pPr>
            <a:r>
              <a:rPr lang="es-GT" sz="1800" dirty="0" smtClean="0">
                <a:latin typeface="Arial" panose="020B0604020202020204" pitchFamily="34" charset="0"/>
                <a:cs typeface="Arial" panose="020B0604020202020204" pitchFamily="34" charset="0"/>
              </a:rPr>
              <a:t>Presupuesto </a:t>
            </a:r>
            <a:r>
              <a:rPr lang="es-GT" sz="1800" dirty="0">
                <a:latin typeface="Arial" panose="020B0604020202020204" pitchFamily="34" charset="0"/>
                <a:cs typeface="Arial" panose="020B0604020202020204" pitchFamily="34" charset="0"/>
              </a:rPr>
              <a:t>ejecutado (utilizado):</a:t>
            </a:r>
            <a:r>
              <a:rPr lang="es-GT" sz="1800" b="1" dirty="0">
                <a:latin typeface="Arial" panose="020B0604020202020204" pitchFamily="34" charset="0"/>
                <a:cs typeface="Arial" panose="020B0604020202020204" pitchFamily="34" charset="0"/>
              </a:rPr>
              <a:t>   Q. </a:t>
            </a:r>
            <a:r>
              <a:rPr lang="es-GT" sz="1800" b="1" dirty="0" smtClean="0">
                <a:latin typeface="Arial" panose="020B0604020202020204" pitchFamily="34" charset="0"/>
                <a:cs typeface="Arial" panose="020B0604020202020204" pitchFamily="34" charset="0"/>
              </a:rPr>
              <a:t>90,322,465.59 </a:t>
            </a:r>
            <a:endParaRPr lang="es-GT" sz="1800" b="1" dirty="0">
              <a:latin typeface="Arial" panose="020B0604020202020204" pitchFamily="34" charset="0"/>
              <a:cs typeface="Arial" panose="020B0604020202020204" pitchFamily="34" charset="0"/>
            </a:endParaRPr>
          </a:p>
          <a:p>
            <a:pPr marL="342900" indent="-342900">
              <a:buAutoNum type="alphaLcPeriod"/>
            </a:pPr>
            <a:r>
              <a:rPr lang="es-GT" sz="1800" dirty="0">
                <a:latin typeface="Arial" panose="020B0604020202020204" pitchFamily="34" charset="0"/>
                <a:cs typeface="Arial" panose="020B0604020202020204" pitchFamily="34" charset="0"/>
              </a:rPr>
              <a:t>Fuente de financiamiento:     </a:t>
            </a:r>
            <a:r>
              <a:rPr lang="es-GT" sz="1800" b="1" dirty="0">
                <a:latin typeface="Arial" panose="020B0604020202020204" pitchFamily="34" charset="0"/>
                <a:cs typeface="Arial" panose="020B0604020202020204" pitchFamily="34" charset="0"/>
              </a:rPr>
              <a:t>11</a:t>
            </a:r>
          </a:p>
          <a:p>
            <a:pPr marL="0" indent="0">
              <a:buNone/>
            </a:pPr>
            <a:endParaRPr lang="es-GT" sz="10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0" indent="0">
              <a:buNone/>
            </a:pPr>
            <a:endParaRPr lang="es-GT" sz="1800" b="1" dirty="0">
              <a:latin typeface="Arial" panose="020B0604020202020204" pitchFamily="34" charset="0"/>
              <a:cs typeface="Arial" panose="020B0604020202020204" pitchFamily="34" charset="0"/>
            </a:endParaRPr>
          </a:p>
        </p:txBody>
      </p:sp>
      <p:pic>
        <p:nvPicPr>
          <p:cNvPr id="13"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47950" y="4654550"/>
            <a:ext cx="71247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776" y="2500605"/>
            <a:ext cx="2943226" cy="1652499"/>
          </a:xfrm>
          <a:prstGeom prst="rect">
            <a:avLst/>
          </a:prstGeom>
          <a:ln/>
        </p:spPr>
        <p:style>
          <a:lnRef idx="3">
            <a:schemeClr val="lt1"/>
          </a:lnRef>
          <a:fillRef idx="1">
            <a:schemeClr val="accent3"/>
          </a:fillRef>
          <a:effectRef idx="1">
            <a:schemeClr val="accent3"/>
          </a:effectRef>
          <a:fontRef idx="minor">
            <a:schemeClr val="lt1"/>
          </a:fontRef>
        </p:style>
      </p:pic>
      <p:pic>
        <p:nvPicPr>
          <p:cNvPr id="1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5134" y="2399642"/>
            <a:ext cx="2630193" cy="1753462"/>
          </a:xfrm>
          <a:prstGeom prst="rect">
            <a:avLst/>
          </a:prstGeom>
          <a:ln/>
        </p:spPr>
        <p:style>
          <a:lnRef idx="3">
            <a:schemeClr val="lt1"/>
          </a:lnRef>
          <a:fillRef idx="1">
            <a:schemeClr val="accent3"/>
          </a:fillRef>
          <a:effectRef idx="1">
            <a:schemeClr val="accent3"/>
          </a:effectRef>
          <a:fontRef idx="minor">
            <a:schemeClr val="lt1"/>
          </a:fontRef>
        </p:style>
      </p:pic>
    </p:spTree>
    <p:extLst>
      <p:ext uri="{BB962C8B-B14F-4D97-AF65-F5344CB8AC3E}">
        <p14:creationId xmlns:p14="http://schemas.microsoft.com/office/powerpoint/2010/main" val="15420345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740DFA38-C7AF-D745-8889-3FA1AB4861B5}"/>
              </a:ext>
            </a:extLst>
          </p:cNvPr>
          <p:cNvSpPr>
            <a:spLocks noGrp="1"/>
          </p:cNvSpPr>
          <p:nvPr>
            <p:ph type="title"/>
          </p:nvPr>
        </p:nvSpPr>
        <p:spPr>
          <a:xfrm>
            <a:off x="442576" y="238125"/>
            <a:ext cx="9692024" cy="1047078"/>
          </a:xfrm>
        </p:spPr>
        <p:style>
          <a:lnRef idx="3">
            <a:schemeClr val="lt1"/>
          </a:lnRef>
          <a:fillRef idx="1">
            <a:schemeClr val="accent4"/>
          </a:fillRef>
          <a:effectRef idx="1">
            <a:schemeClr val="accent4"/>
          </a:effectRef>
          <a:fontRef idx="minor">
            <a:schemeClr val="lt1"/>
          </a:fontRef>
        </p:style>
        <p:txBody>
          <a:bodyPr>
            <a:normAutofit/>
          </a:bodyPr>
          <a:lstStyle/>
          <a:p>
            <a:r>
              <a:rPr lang="es-GT" sz="2400" b="1" dirty="0">
                <a:solidFill>
                  <a:srgbClr val="002060"/>
                </a:solidFill>
                <a:latin typeface="Arial" panose="020B0604020202020204" pitchFamily="34" charset="0"/>
                <a:cs typeface="Arial" panose="020B0604020202020204" pitchFamily="34" charset="0"/>
              </a:rPr>
              <a:t>SUBSECRETARIA DE PROTECCIÓN Y ACOGIMIENTO </a:t>
            </a:r>
            <a:br>
              <a:rPr lang="es-GT" sz="2400" b="1" dirty="0">
                <a:solidFill>
                  <a:srgbClr val="002060"/>
                </a:solidFill>
                <a:latin typeface="Arial" panose="020B0604020202020204" pitchFamily="34" charset="0"/>
                <a:cs typeface="Arial" panose="020B0604020202020204" pitchFamily="34" charset="0"/>
              </a:rPr>
            </a:br>
            <a:r>
              <a:rPr lang="es-GT" sz="2400" b="1" dirty="0">
                <a:solidFill>
                  <a:srgbClr val="002060"/>
                </a:solidFill>
                <a:latin typeface="Arial" panose="020B0604020202020204" pitchFamily="34" charset="0"/>
                <a:cs typeface="Arial" panose="020B0604020202020204" pitchFamily="34" charset="0"/>
              </a:rPr>
              <a:t>A LA NIÑEZ Y </a:t>
            </a:r>
            <a:r>
              <a:rPr lang="es-GT" sz="2400" b="1" dirty="0" smtClean="0">
                <a:solidFill>
                  <a:srgbClr val="002060"/>
                </a:solidFill>
                <a:latin typeface="Arial" panose="020B0604020202020204" pitchFamily="34" charset="0"/>
                <a:cs typeface="Arial" panose="020B0604020202020204" pitchFamily="34" charset="0"/>
              </a:rPr>
              <a:t>ADOLESCENCIA</a:t>
            </a:r>
            <a:r>
              <a:rPr lang="es-GT"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s-GT"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GT" sz="1800" dirty="0">
                <a:latin typeface="Arial" panose="020B0604020202020204" pitchFamily="34" charset="0"/>
                <a:cs typeface="Arial" panose="020B0604020202020204" pitchFamily="34" charset="0"/>
              </a:rPr>
              <a:t>PRINCIPALES RESULTADOS Y </a:t>
            </a:r>
            <a:r>
              <a:rPr lang="es-GT" sz="1800" dirty="0" smtClean="0">
                <a:latin typeface="Arial" panose="020B0604020202020204" pitchFamily="34" charset="0"/>
                <a:cs typeface="Arial" panose="020B0604020202020204" pitchFamily="34" charset="0"/>
              </a:rPr>
              <a:t>AVANCES</a:t>
            </a:r>
            <a:endParaRPr lang="es-GT" sz="2400" dirty="0">
              <a:solidFill>
                <a:srgbClr val="002060"/>
              </a:solidFill>
              <a:latin typeface="Arial" panose="020B0604020202020204" pitchFamily="34" charset="0"/>
              <a:cs typeface="Arial" panose="020B0604020202020204" pitchFamily="34" charset="0"/>
            </a:endParaRPr>
          </a:p>
        </p:txBody>
      </p:sp>
      <p:sp>
        <p:nvSpPr>
          <p:cNvPr id="9" name="2 CuadroTexto">
            <a:extLst>
              <a:ext uri="{FF2B5EF4-FFF2-40B4-BE49-F238E27FC236}">
                <a16:creationId xmlns:a16="http://schemas.microsoft.com/office/drawing/2014/main" xmlns="" id="{FB6EA399-562D-834C-A467-CA1D87373DC0}"/>
              </a:ext>
            </a:extLst>
          </p:cNvPr>
          <p:cNvSpPr txBox="1"/>
          <p:nvPr/>
        </p:nvSpPr>
        <p:spPr>
          <a:xfrm>
            <a:off x="391776" y="1304253"/>
            <a:ext cx="11205782" cy="877163"/>
          </a:xfrm>
          <a:prstGeom prst="rect">
            <a:avLst/>
          </a:prstGeom>
          <a:noFill/>
        </p:spPr>
        <p:txBody>
          <a:bodyPr wrap="square" rtlCol="0">
            <a:spAutoFit/>
          </a:bodyPr>
          <a:lstStyle/>
          <a:p>
            <a:pPr algn="just"/>
            <a:r>
              <a:rPr lang="es-GT" sz="1700" dirty="0"/>
              <a:t>Atención a </a:t>
            </a:r>
            <a:r>
              <a:rPr lang="es-GT" sz="1700" b="1" dirty="0" smtClean="0"/>
              <a:t>11,405 </a:t>
            </a:r>
            <a:r>
              <a:rPr lang="es-GT" sz="1700" dirty="0"/>
              <a:t>niños, niñas y adolescentes</a:t>
            </a:r>
            <a:r>
              <a:rPr lang="es-GT" sz="1700" b="1" dirty="0"/>
              <a:t> </a:t>
            </a:r>
            <a:r>
              <a:rPr lang="es-GT" sz="1700" dirty="0"/>
              <a:t>mediante</a:t>
            </a:r>
            <a:r>
              <a:rPr lang="es-GT" sz="1700" b="1" dirty="0"/>
              <a:t> </a:t>
            </a:r>
            <a:r>
              <a:rPr lang="es-GT" sz="1700" dirty="0"/>
              <a:t>los programas y acciones que brindan alternativas de acogimiento familiar temporal, protección y abrigo residencial y no residencial que por orden de autoridad judicial competente son separados de su familia o que no cuentan con ella.</a:t>
            </a:r>
          </a:p>
        </p:txBody>
      </p:sp>
      <p:sp>
        <p:nvSpPr>
          <p:cNvPr id="10" name="Rectángulo 2">
            <a:extLst>
              <a:ext uri="{FF2B5EF4-FFF2-40B4-BE49-F238E27FC236}">
                <a16:creationId xmlns:a16="http://schemas.microsoft.com/office/drawing/2014/main" xmlns="" id="{8BC8F303-6575-2F4C-B341-0A7615323FB8}"/>
              </a:ext>
            </a:extLst>
          </p:cNvPr>
          <p:cNvSpPr/>
          <p:nvPr/>
        </p:nvSpPr>
        <p:spPr>
          <a:xfrm>
            <a:off x="631576" y="4288040"/>
            <a:ext cx="3004349" cy="215444"/>
          </a:xfrm>
          <a:prstGeom prst="rect">
            <a:avLst/>
          </a:prstGeom>
        </p:spPr>
        <p:txBody>
          <a:bodyPr wrap="none">
            <a:spAutoFit/>
          </a:bodyPr>
          <a:lstStyle/>
          <a:p>
            <a:r>
              <a:rPr lang="es-GT" sz="800" dirty="0">
                <a:latin typeface="Arial" panose="020B0604020202020204" pitchFamily="34" charset="0"/>
                <a:cs typeface="Arial" panose="020B0604020202020204" pitchFamily="34" charset="0"/>
              </a:rPr>
              <a:t>Fuente: </a:t>
            </a:r>
            <a:r>
              <a:rPr lang="es-GT" sz="800" dirty="0" smtClean="0">
                <a:latin typeface="Arial" panose="020B0604020202020204" pitchFamily="34" charset="0"/>
                <a:cs typeface="Arial" panose="020B0604020202020204" pitchFamily="34" charset="0"/>
              </a:rPr>
              <a:t>Dirección de Planificación, Dirección Financiera, SBS</a:t>
            </a:r>
            <a:endParaRPr lang="es-GT" sz="800" dirty="0">
              <a:latin typeface="Arial" panose="020B0604020202020204" pitchFamily="34" charset="0"/>
              <a:cs typeface="Arial" panose="020B0604020202020204" pitchFamily="34" charset="0"/>
            </a:endParaRPr>
          </a:p>
        </p:txBody>
      </p:sp>
      <p:sp>
        <p:nvSpPr>
          <p:cNvPr id="11" name="Marcador de contenido 6">
            <a:extLst>
              <a:ext uri="{FF2B5EF4-FFF2-40B4-BE49-F238E27FC236}">
                <a16:creationId xmlns:a16="http://schemas.microsoft.com/office/drawing/2014/main" xmlns="" id="{C585C493-CF98-A94E-9550-C6EB1C981441}"/>
              </a:ext>
            </a:extLst>
          </p:cNvPr>
          <p:cNvSpPr txBox="1">
            <a:spLocks/>
          </p:cNvSpPr>
          <p:nvPr/>
        </p:nvSpPr>
        <p:spPr>
          <a:xfrm>
            <a:off x="3514357" y="2181417"/>
            <a:ext cx="5096243" cy="2095308"/>
          </a:xfrm>
          <a:prstGeom prst="rect">
            <a:avLst/>
          </a:prstGeom>
          <a:no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0" lvl="1" indent="-342900" algn="just">
              <a:lnSpc>
                <a:spcPct val="130000"/>
              </a:lnSpc>
              <a:spcBef>
                <a:spcPct val="0"/>
              </a:spcBef>
              <a:buAutoNum type="alphaLcPeriod"/>
            </a:pPr>
            <a:r>
              <a:rPr lang="es-GT" sz="1800" dirty="0">
                <a:latin typeface="Arial" panose="020B0604020202020204" pitchFamily="34" charset="0"/>
                <a:cs typeface="Arial" panose="020B0604020202020204" pitchFamily="34" charset="0"/>
              </a:rPr>
              <a:t>Presupuesto vigente:     </a:t>
            </a:r>
            <a:r>
              <a:rPr lang="es-GT" sz="1800" b="1" dirty="0">
                <a:latin typeface="Arial" panose="020B0604020202020204" pitchFamily="34" charset="0"/>
                <a:cs typeface="Arial" panose="020B0604020202020204" pitchFamily="34" charset="0"/>
              </a:rPr>
              <a:t>Q. </a:t>
            </a:r>
            <a:r>
              <a:rPr lang="es-GT" sz="1800" b="1" dirty="0" smtClean="0">
                <a:latin typeface="Arial" panose="020B0604020202020204" pitchFamily="34" charset="0"/>
                <a:cs typeface="Arial" panose="020B0604020202020204" pitchFamily="34" charset="0"/>
              </a:rPr>
              <a:t>88,301,936.00</a:t>
            </a:r>
            <a:endParaRPr lang="es-GT" sz="1800" b="1" dirty="0" smtClean="0">
              <a:latin typeface="Arial" panose="020B0604020202020204" pitchFamily="34" charset="0"/>
              <a:cs typeface="Arial" panose="020B0604020202020204" pitchFamily="34" charset="0"/>
            </a:endParaRPr>
          </a:p>
          <a:p>
            <a:pPr marL="0" lvl="1" indent="-342900" algn="just">
              <a:lnSpc>
                <a:spcPct val="130000"/>
              </a:lnSpc>
              <a:spcBef>
                <a:spcPct val="0"/>
              </a:spcBef>
              <a:buAutoNum type="alphaLcPeriod"/>
            </a:pPr>
            <a:r>
              <a:rPr lang="es-GT" sz="1800" dirty="0" smtClean="0">
                <a:latin typeface="Arial" panose="020B0604020202020204" pitchFamily="34" charset="0"/>
                <a:cs typeface="Arial" panose="020B0604020202020204" pitchFamily="34" charset="0"/>
              </a:rPr>
              <a:t>Presupuesto </a:t>
            </a:r>
            <a:r>
              <a:rPr lang="es-GT" sz="1800" dirty="0">
                <a:latin typeface="Arial" panose="020B0604020202020204" pitchFamily="34" charset="0"/>
                <a:cs typeface="Arial" panose="020B0604020202020204" pitchFamily="34" charset="0"/>
              </a:rPr>
              <a:t>ejecutado (utilizado):   </a:t>
            </a:r>
            <a:r>
              <a:rPr lang="es-GT" sz="1800" b="1" dirty="0">
                <a:latin typeface="Arial" panose="020B0604020202020204" pitchFamily="34" charset="0"/>
                <a:cs typeface="Arial" panose="020B0604020202020204" pitchFamily="34" charset="0"/>
              </a:rPr>
              <a:t>Q. </a:t>
            </a:r>
            <a:r>
              <a:rPr lang="es-GT" sz="1800" b="1" dirty="0" smtClean="0">
                <a:latin typeface="Arial" panose="020B0604020202020204" pitchFamily="34" charset="0"/>
                <a:cs typeface="Arial" panose="020B0604020202020204" pitchFamily="34" charset="0"/>
              </a:rPr>
              <a:t>87,197,469.39</a:t>
            </a:r>
            <a:endParaRPr lang="es-GT" sz="1800" b="1" dirty="0">
              <a:latin typeface="Arial" panose="020B0604020202020204" pitchFamily="34" charset="0"/>
              <a:cs typeface="Arial" panose="020B0604020202020204" pitchFamily="34" charset="0"/>
            </a:endParaRPr>
          </a:p>
          <a:p>
            <a:pPr marL="342900" indent="-342900">
              <a:buAutoNum type="alphaLcPeriod"/>
            </a:pPr>
            <a:r>
              <a:rPr lang="es-GT" sz="1800" dirty="0">
                <a:latin typeface="Arial" panose="020B0604020202020204" pitchFamily="34" charset="0"/>
                <a:cs typeface="Arial" panose="020B0604020202020204" pitchFamily="34" charset="0"/>
              </a:rPr>
              <a:t>Fuente de financiamiento:     </a:t>
            </a:r>
            <a:r>
              <a:rPr lang="es-GT" sz="1800" b="1" dirty="0">
                <a:latin typeface="Arial" panose="020B0604020202020204" pitchFamily="34" charset="0"/>
                <a:cs typeface="Arial" panose="020B0604020202020204" pitchFamily="34" charset="0"/>
              </a:rPr>
              <a:t>11</a:t>
            </a:r>
          </a:p>
          <a:p>
            <a:pPr marL="0" indent="0">
              <a:buNone/>
            </a:pPr>
            <a:endParaRPr lang="es-GT" sz="10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0" indent="0">
              <a:buNone/>
            </a:pPr>
            <a:endParaRPr lang="es-GT" sz="1800" b="1" dirty="0">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38250" y="4565651"/>
            <a:ext cx="9433431"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751" y="2181416"/>
            <a:ext cx="3000089" cy="2000059"/>
          </a:xfrm>
          <a:prstGeom prst="rect">
            <a:avLst/>
          </a:prstGeom>
          <a:ln/>
        </p:spPr>
        <p:style>
          <a:lnRef idx="3">
            <a:schemeClr val="lt1"/>
          </a:lnRef>
          <a:fillRef idx="1">
            <a:schemeClr val="accent3"/>
          </a:fillRef>
          <a:effectRef idx="1">
            <a:schemeClr val="accent3"/>
          </a:effectRef>
          <a:fontRef idx="minor">
            <a:schemeClr val="lt1"/>
          </a:fontRef>
        </p:style>
      </p:pic>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0649" y="2211481"/>
            <a:ext cx="3041776" cy="2027851"/>
          </a:xfrm>
          <a:prstGeom prst="rect">
            <a:avLst/>
          </a:prstGeom>
          <a:ln/>
        </p:spPr>
        <p:style>
          <a:lnRef idx="3">
            <a:schemeClr val="lt1"/>
          </a:lnRef>
          <a:fillRef idx="1">
            <a:schemeClr val="accent3"/>
          </a:fillRef>
          <a:effectRef idx="1">
            <a:schemeClr val="accent3"/>
          </a:effectRef>
          <a:fontRef idx="minor">
            <a:schemeClr val="lt1"/>
          </a:fontRef>
        </p:style>
      </p:pic>
    </p:spTree>
    <p:extLst>
      <p:ext uri="{BB962C8B-B14F-4D97-AF65-F5344CB8AC3E}">
        <p14:creationId xmlns:p14="http://schemas.microsoft.com/office/powerpoint/2010/main" val="957639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xmlns="" id="{57146A67-C081-2534-FEB1-BC7819A31A7A}"/>
              </a:ext>
            </a:extLst>
          </p:cNvPr>
          <p:cNvSpPr txBox="1"/>
          <p:nvPr/>
        </p:nvSpPr>
        <p:spPr>
          <a:xfrm>
            <a:off x="2968834" y="2767280"/>
            <a:ext cx="798897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4000" b="1" i="0" u="none" strike="noStrike" kern="1200" cap="none" spc="0" normalizeH="0" baseline="0" noProof="0" dirty="0">
                <a:ln>
                  <a:noFill/>
                </a:ln>
                <a:solidFill>
                  <a:srgbClr val="FFC000"/>
                </a:solidFill>
                <a:effectLst/>
                <a:uLnTx/>
                <a:uFillTx/>
                <a:latin typeface="Montserrat" pitchFamily="2" charset="77"/>
                <a:ea typeface="+mn-ea"/>
                <a:cs typeface="+mn-cs"/>
              </a:rPr>
              <a:t>CONSOLIDADO</a:t>
            </a:r>
            <a:r>
              <a:rPr kumimoji="0" lang="es-GT" sz="4000" b="1" i="0" u="none" strike="noStrike" kern="1200" cap="none" spc="0" normalizeH="0" baseline="0" noProof="0" dirty="0">
                <a:ln>
                  <a:noFill/>
                </a:ln>
                <a:solidFill>
                  <a:prstClr val="white"/>
                </a:solidFill>
                <a:effectLst/>
                <a:uLnTx/>
                <a:uFillTx/>
                <a:latin typeface="Montserrat" pitchFamily="2" charset="77"/>
                <a:ea typeface="+mn-ea"/>
                <a:cs typeface="+mn-cs"/>
              </a:rPr>
              <a:t> </a:t>
            </a:r>
            <a:br>
              <a:rPr kumimoji="0" lang="es-GT" sz="4000" b="1" i="0" u="none" strike="noStrike" kern="1200" cap="none" spc="0" normalizeH="0" baseline="0" noProof="0" dirty="0">
                <a:ln>
                  <a:noFill/>
                </a:ln>
                <a:solidFill>
                  <a:prstClr val="white"/>
                </a:solidFill>
                <a:effectLst/>
                <a:uLnTx/>
                <a:uFillTx/>
                <a:latin typeface="Montserrat" pitchFamily="2" charset="77"/>
                <a:ea typeface="+mn-ea"/>
                <a:cs typeface="+mn-cs"/>
              </a:rPr>
            </a:br>
            <a:r>
              <a:rPr kumimoji="0" lang="es-GT" sz="4000" b="1" i="0" u="none" strike="noStrike" kern="1200" cap="none" spc="0" normalizeH="0" baseline="0" noProof="0" dirty="0">
                <a:ln>
                  <a:noFill/>
                </a:ln>
                <a:solidFill>
                  <a:prstClr val="white"/>
                </a:solidFill>
                <a:effectLst/>
                <a:uLnTx/>
                <a:uFillTx/>
                <a:latin typeface="Montserrat" pitchFamily="2" charset="77"/>
                <a:ea typeface="+mn-ea"/>
                <a:cs typeface="+mn-cs"/>
              </a:rPr>
              <a:t>LOGROS INSTITUCIONALES</a:t>
            </a:r>
          </a:p>
        </p:txBody>
      </p:sp>
      <p:sp>
        <p:nvSpPr>
          <p:cNvPr id="7" name="Elipse 6">
            <a:extLst>
              <a:ext uri="{FF2B5EF4-FFF2-40B4-BE49-F238E27FC236}">
                <a16:creationId xmlns:a16="http://schemas.microsoft.com/office/drawing/2014/main" xmlns="" id="{CAD103A4-3EDE-631B-A7DD-8A5E10EFEAB6}"/>
              </a:ext>
            </a:extLst>
          </p:cNvPr>
          <p:cNvSpPr/>
          <p:nvPr/>
        </p:nvSpPr>
        <p:spPr>
          <a:xfrm>
            <a:off x="976185" y="2461468"/>
            <a:ext cx="1768846" cy="1768846"/>
          </a:xfrm>
          <a:prstGeom prst="ellipse">
            <a:avLst/>
          </a:prstGeom>
          <a:solidFill>
            <a:srgbClr val="C0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T" sz="5400" b="1" dirty="0">
                <a:solidFill>
                  <a:srgbClr val="001E6C"/>
                </a:solidFill>
                <a:latin typeface="Montserrat ExtraBold" pitchFamily="2" charset="77"/>
              </a:rPr>
              <a:t>3</a:t>
            </a:r>
            <a:endParaRPr kumimoji="0" lang="es-GT" sz="5400" b="1" i="0" u="none" strike="noStrike" kern="1200" cap="none" spc="0" normalizeH="0" baseline="0" noProof="0" dirty="0">
              <a:ln>
                <a:noFill/>
              </a:ln>
              <a:solidFill>
                <a:srgbClr val="001E6C"/>
              </a:solidFill>
              <a:effectLst/>
              <a:uLnTx/>
              <a:uFillTx/>
              <a:latin typeface="Montserrat ExtraBold" pitchFamily="2" charset="77"/>
              <a:ea typeface="+mn-ea"/>
              <a:cs typeface="+mn-cs"/>
            </a:endParaRPr>
          </a:p>
        </p:txBody>
      </p:sp>
    </p:spTree>
    <p:extLst>
      <p:ext uri="{BB962C8B-B14F-4D97-AF65-F5344CB8AC3E}">
        <p14:creationId xmlns:p14="http://schemas.microsoft.com/office/powerpoint/2010/main" val="3786816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530AB1E2-E7D9-478E-8E9C-68FC91F36907}"/>
              </a:ext>
            </a:extLst>
          </p:cNvPr>
          <p:cNvSpPr txBox="1">
            <a:spLocks/>
          </p:cNvSpPr>
          <p:nvPr/>
        </p:nvSpPr>
        <p:spPr>
          <a:xfrm>
            <a:off x="1304431" y="1027557"/>
            <a:ext cx="9329702" cy="5470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sz="2000" b="1" dirty="0">
                <a:latin typeface="Arial" panose="020B0604020202020204" pitchFamily="34" charset="0"/>
                <a:cs typeface="Arial" panose="020B0604020202020204" pitchFamily="34" charset="0"/>
              </a:rPr>
              <a:t>PRINCIPALES FUNCIONES </a:t>
            </a:r>
            <a:r>
              <a:rPr lang="es-GT" sz="2000" b="1" dirty="0" smtClean="0">
                <a:latin typeface="Arial" panose="020B0604020202020204" pitchFamily="34" charset="0"/>
                <a:cs typeface="Arial" panose="020B0604020202020204" pitchFamily="34" charset="0"/>
              </a:rPr>
              <a:t>DE LA SECRETARÍA DE BIENESTAR SOCIAL DE LA PRESIDENCIA DE LA REPÚBLICA</a:t>
            </a:r>
            <a:endParaRPr lang="es-GT" sz="2000" b="1" dirty="0">
              <a:latin typeface="Arial" panose="020B0604020202020204" pitchFamily="34" charset="0"/>
              <a:cs typeface="Arial" panose="020B0604020202020204" pitchFamily="34" charset="0"/>
            </a:endParaRPr>
          </a:p>
        </p:txBody>
      </p:sp>
      <p:sp>
        <p:nvSpPr>
          <p:cNvPr id="6" name="Marcador de contenido 6">
            <a:extLst>
              <a:ext uri="{FF2B5EF4-FFF2-40B4-BE49-F238E27FC236}">
                <a16:creationId xmlns="" xmlns:a16="http://schemas.microsoft.com/office/drawing/2014/main" id="{18262C89-C627-47B8-A075-7CF424768A2F}"/>
              </a:ext>
            </a:extLst>
          </p:cNvPr>
          <p:cNvSpPr txBox="1">
            <a:spLocks/>
          </p:cNvSpPr>
          <p:nvPr/>
        </p:nvSpPr>
        <p:spPr>
          <a:xfrm>
            <a:off x="1016000" y="1923029"/>
            <a:ext cx="10476389" cy="4614170"/>
          </a:xfrm>
          <a:prstGeom prst="rect">
            <a:avLst/>
          </a:prstGeom>
          <a:noFill/>
          <a:ln>
            <a:noFill/>
          </a:ln>
        </p:spPr>
        <p:txBody>
          <a:bodyPr spcFirstLastPara="1" wrap="square" lIns="91425" tIns="45700" rIns="91425" bIns="45700" anchor="t" anchorCtr="0">
            <a:normAutofit fontScale="47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lvl="1" indent="0">
              <a:lnSpc>
                <a:spcPct val="150000"/>
              </a:lnSpc>
              <a:buFont typeface="Arial"/>
              <a:buNone/>
            </a:pPr>
            <a:r>
              <a:rPr lang="es-GT" sz="2900" dirty="0" smtClean="0">
                <a:solidFill>
                  <a:srgbClr val="000000"/>
                </a:solidFill>
                <a:latin typeface="Arial"/>
                <a:ea typeface="Arial"/>
                <a:cs typeface="Arial"/>
                <a:sym typeface="Arial"/>
              </a:rPr>
              <a:t>De </a:t>
            </a:r>
            <a:r>
              <a:rPr lang="es-GT" sz="2900" dirty="0">
                <a:solidFill>
                  <a:srgbClr val="000000"/>
                </a:solidFill>
                <a:latin typeface="Arial"/>
                <a:ea typeface="Arial"/>
                <a:cs typeface="Arial"/>
                <a:sym typeface="Arial"/>
              </a:rPr>
              <a:t>conformidad con las normas que regulan su funcionamiento, las </a:t>
            </a:r>
            <a:r>
              <a:rPr lang="es-GT" sz="2900" b="1" dirty="0">
                <a:solidFill>
                  <a:srgbClr val="000000"/>
                </a:solidFill>
                <a:latin typeface="Arial"/>
                <a:ea typeface="Arial"/>
                <a:cs typeface="Arial"/>
                <a:sym typeface="Arial"/>
              </a:rPr>
              <a:t>principales funciones </a:t>
            </a:r>
            <a:r>
              <a:rPr lang="es-GT" sz="2900" dirty="0">
                <a:solidFill>
                  <a:srgbClr val="000000"/>
                </a:solidFill>
                <a:latin typeface="Arial"/>
                <a:ea typeface="Arial"/>
                <a:cs typeface="Arial"/>
                <a:sym typeface="Arial"/>
              </a:rPr>
              <a:t>de la institución están dirigidas por sus tres ejes principales los cuales son</a:t>
            </a:r>
            <a:r>
              <a:rPr lang="es-GT" sz="2900" dirty="0" smtClean="0">
                <a:solidFill>
                  <a:srgbClr val="000000"/>
                </a:solidFill>
                <a:latin typeface="Arial"/>
                <a:ea typeface="Arial"/>
                <a:cs typeface="Arial"/>
                <a:sym typeface="Arial"/>
              </a:rPr>
              <a:t>:</a:t>
            </a:r>
          </a:p>
          <a:p>
            <a:pPr marL="457200" lvl="1" indent="0">
              <a:lnSpc>
                <a:spcPct val="150000"/>
              </a:lnSpc>
              <a:buFont typeface="Arial"/>
              <a:buNone/>
            </a:pPr>
            <a:endParaRPr lang="es-GT" sz="2900" dirty="0">
              <a:solidFill>
                <a:srgbClr val="000000"/>
              </a:solidFill>
              <a:latin typeface="Arial"/>
              <a:cs typeface="Arial"/>
              <a:sym typeface="Arial"/>
            </a:endParaRPr>
          </a:p>
          <a:p>
            <a:pPr marL="266700" lvl="1" indent="-173038">
              <a:lnSpc>
                <a:spcPct val="150000"/>
              </a:lnSpc>
              <a:buClr>
                <a:srgbClr val="000000"/>
              </a:buClr>
            </a:pPr>
            <a:r>
              <a:rPr lang="es-GT" sz="2200" b="1" dirty="0" smtClean="0">
                <a:solidFill>
                  <a:srgbClr val="000000"/>
                </a:solidFill>
                <a:latin typeface="Arial"/>
                <a:ea typeface="Arial"/>
                <a:cs typeface="Arial"/>
                <a:sym typeface="Arial"/>
              </a:rPr>
              <a:t>SUBSECRETARIO </a:t>
            </a:r>
            <a:r>
              <a:rPr lang="es-GT" sz="2200" b="1" dirty="0">
                <a:solidFill>
                  <a:srgbClr val="000000"/>
                </a:solidFill>
                <a:latin typeface="Arial"/>
                <a:ea typeface="Arial"/>
                <a:cs typeface="Arial"/>
                <a:sym typeface="Arial"/>
              </a:rPr>
              <a:t>DE PRESERVACIÓN FAMILIAR, FORTALECIMIENTO Y APOYO COMUNITARIO.</a:t>
            </a:r>
            <a:endParaRPr lang="es-GT" sz="2200" dirty="0">
              <a:solidFill>
                <a:srgbClr val="000000"/>
              </a:solidFill>
              <a:latin typeface="Arial"/>
              <a:cs typeface="Arial"/>
              <a:sym typeface="Arial"/>
            </a:endParaRPr>
          </a:p>
          <a:p>
            <a:pPr marL="269875" lvl="1" indent="0" algn="just">
              <a:lnSpc>
                <a:spcPct val="150000"/>
              </a:lnSpc>
              <a:buClr>
                <a:srgbClr val="000000"/>
              </a:buClr>
              <a:buNone/>
            </a:pPr>
            <a:r>
              <a:rPr lang="es-GT" sz="2200" dirty="0" smtClean="0">
                <a:solidFill>
                  <a:srgbClr val="000000"/>
                </a:solidFill>
                <a:latin typeface="Arial"/>
                <a:ea typeface="Arial"/>
                <a:cs typeface="Arial"/>
                <a:sym typeface="Arial"/>
              </a:rPr>
              <a:t>Se </a:t>
            </a:r>
            <a:r>
              <a:rPr lang="es-GT" sz="2200" dirty="0">
                <a:solidFill>
                  <a:srgbClr val="000000"/>
                </a:solidFill>
                <a:latin typeface="Arial"/>
                <a:ea typeface="Arial"/>
                <a:cs typeface="Arial"/>
                <a:sym typeface="Arial"/>
              </a:rPr>
              <a:t>encarga del desarrollar programas y servicios dirigidos al fortalecimiento de las familias y la comunidad en el cumplimiento de sus responsabilidades de cuidado, atención, educación y protección de las niñas, niños y/o adolescentes bajo su responsabilidad, teniendo como objetivo la prevención y recuperación de los espacios perdidos para que los padres asuman actitudes responsables en el cuidado de sus hijas e </a:t>
            </a:r>
            <a:r>
              <a:rPr lang="es-GT" sz="2200" dirty="0" smtClean="0">
                <a:solidFill>
                  <a:srgbClr val="000000"/>
                </a:solidFill>
                <a:latin typeface="Arial"/>
                <a:ea typeface="Arial"/>
                <a:cs typeface="Arial"/>
                <a:sym typeface="Arial"/>
              </a:rPr>
              <a:t>hijos.</a:t>
            </a:r>
          </a:p>
          <a:p>
            <a:pPr marL="269875" lvl="1" indent="0" algn="just">
              <a:lnSpc>
                <a:spcPct val="150000"/>
              </a:lnSpc>
              <a:buClr>
                <a:srgbClr val="000000"/>
              </a:buClr>
              <a:buNone/>
            </a:pPr>
            <a:endParaRPr lang="es-GT" sz="2200" dirty="0" smtClean="0">
              <a:solidFill>
                <a:srgbClr val="000000"/>
              </a:solidFill>
              <a:latin typeface="Arial"/>
              <a:cs typeface="Arial"/>
              <a:sym typeface="Arial"/>
            </a:endParaRPr>
          </a:p>
          <a:p>
            <a:pPr marL="266700" lvl="1" indent="-177800" algn="just">
              <a:lnSpc>
                <a:spcPct val="150000"/>
              </a:lnSpc>
              <a:buClr>
                <a:srgbClr val="000000"/>
              </a:buClr>
            </a:pPr>
            <a:r>
              <a:rPr lang="es-GT" sz="2200" b="1" dirty="0" smtClean="0">
                <a:solidFill>
                  <a:srgbClr val="000000"/>
                </a:solidFill>
                <a:latin typeface="Arial"/>
                <a:ea typeface="Arial"/>
                <a:cs typeface="Arial"/>
                <a:sym typeface="Arial"/>
              </a:rPr>
              <a:t>SUBSECRETARIO DE PROTECCIÓN Y ACOGIMIENTO A LA NIÑEZ Y ADOLESCENCIA.</a:t>
            </a:r>
            <a:endParaRPr lang="es-GT" sz="2200" dirty="0" smtClean="0">
              <a:solidFill>
                <a:srgbClr val="000000"/>
              </a:solidFill>
              <a:latin typeface="Arial"/>
              <a:cs typeface="Arial"/>
              <a:sym typeface="Arial"/>
            </a:endParaRPr>
          </a:p>
          <a:p>
            <a:pPr marL="269875" lvl="1" indent="0" algn="just">
              <a:lnSpc>
                <a:spcPct val="150000"/>
              </a:lnSpc>
              <a:buClr>
                <a:srgbClr val="000000"/>
              </a:buClr>
              <a:buNone/>
            </a:pPr>
            <a:r>
              <a:rPr lang="es-GT" sz="2200" dirty="0" smtClean="0">
                <a:solidFill>
                  <a:srgbClr val="000000"/>
                </a:solidFill>
                <a:latin typeface="Arial"/>
                <a:ea typeface="Arial"/>
                <a:cs typeface="Arial"/>
                <a:sym typeface="Arial"/>
              </a:rPr>
              <a:t>Es </a:t>
            </a:r>
            <a:r>
              <a:rPr lang="es-GT" sz="2200" dirty="0">
                <a:solidFill>
                  <a:srgbClr val="000000"/>
                </a:solidFill>
                <a:latin typeface="Arial"/>
                <a:ea typeface="Arial"/>
                <a:cs typeface="Arial"/>
                <a:sym typeface="Arial"/>
              </a:rPr>
              <a:t>el responsable de planificar, organizar, aprobar, dirigir, supervisar y evaluar los programas y acciones que brinden alternativas de acogimiento familiar temporal, protección y abrigo residencial y no residencial a las niñas, niños o adolescentes que por orden de autoridad judicial competente son separados de su familia o que no cuentan con ella</a:t>
            </a:r>
            <a:r>
              <a:rPr lang="es-GT" sz="2200" dirty="0" smtClean="0">
                <a:solidFill>
                  <a:srgbClr val="000000"/>
                </a:solidFill>
                <a:latin typeface="Arial"/>
                <a:ea typeface="Arial"/>
                <a:cs typeface="Arial"/>
                <a:sym typeface="Arial"/>
              </a:rPr>
              <a:t>.</a:t>
            </a:r>
          </a:p>
          <a:p>
            <a:pPr marL="269875" lvl="1" indent="0" algn="just">
              <a:lnSpc>
                <a:spcPct val="150000"/>
              </a:lnSpc>
              <a:buClr>
                <a:srgbClr val="000000"/>
              </a:buClr>
              <a:buNone/>
            </a:pPr>
            <a:endParaRPr lang="es-GT" sz="2200" dirty="0">
              <a:solidFill>
                <a:srgbClr val="000000"/>
              </a:solidFill>
              <a:latin typeface="Arial"/>
              <a:cs typeface="Arial"/>
              <a:sym typeface="Arial"/>
            </a:endParaRPr>
          </a:p>
          <a:p>
            <a:pPr marL="266700" lvl="1" indent="-177800" algn="just">
              <a:lnSpc>
                <a:spcPct val="150000"/>
              </a:lnSpc>
              <a:buClr>
                <a:srgbClr val="000000"/>
              </a:buClr>
            </a:pPr>
            <a:r>
              <a:rPr lang="es-GT" sz="2200" b="1" dirty="0">
                <a:solidFill>
                  <a:srgbClr val="000000"/>
                </a:solidFill>
                <a:latin typeface="Arial"/>
                <a:ea typeface="Arial"/>
                <a:cs typeface="Arial"/>
                <a:sym typeface="Arial"/>
              </a:rPr>
              <a:t>SUBSECRETARIO DE REINSERCIÓN y RESOCIALIZACIÓN DE ADOLESCENTES EN CONFLICTO CON LA LEY PENAL</a:t>
            </a:r>
            <a:r>
              <a:rPr lang="es-GT" sz="2200" b="1" dirty="0" smtClean="0">
                <a:solidFill>
                  <a:srgbClr val="000000"/>
                </a:solidFill>
                <a:latin typeface="Arial"/>
                <a:ea typeface="Arial"/>
                <a:cs typeface="Arial"/>
                <a:sym typeface="Arial"/>
              </a:rPr>
              <a:t>.</a:t>
            </a:r>
            <a:endParaRPr lang="es-GT" sz="2200" dirty="0">
              <a:solidFill>
                <a:srgbClr val="000000"/>
              </a:solidFill>
              <a:latin typeface="Arial"/>
              <a:cs typeface="Arial"/>
              <a:sym typeface="Arial"/>
            </a:endParaRPr>
          </a:p>
          <a:p>
            <a:pPr marL="269875" lvl="1" indent="0" algn="just">
              <a:lnSpc>
                <a:spcPct val="150000"/>
              </a:lnSpc>
              <a:buClr>
                <a:srgbClr val="000000"/>
              </a:buClr>
              <a:buNone/>
            </a:pPr>
            <a:r>
              <a:rPr lang="es-GT" sz="2200" dirty="0">
                <a:solidFill>
                  <a:srgbClr val="000000"/>
                </a:solidFill>
                <a:latin typeface="Arial"/>
                <a:ea typeface="Arial"/>
                <a:cs typeface="Arial"/>
                <a:sym typeface="Arial"/>
              </a:rPr>
              <a:t>Promover a través de la orientación y capacitación la efectiva reinserción y resocialización de aquellos adolescentes que mediante orden judicial, han sido sujetos a una medida de coerción o sanción por la infracción a la ley penal.</a:t>
            </a:r>
            <a:endParaRPr lang="es-GT" sz="2200" dirty="0">
              <a:solidFill>
                <a:srgbClr val="000000"/>
              </a:solidFill>
              <a:latin typeface="Arial"/>
              <a:cs typeface="Arial"/>
              <a:sym typeface="Arial"/>
            </a:endParaRPr>
          </a:p>
          <a:p>
            <a:pPr marL="457200" lvl="1" indent="0" algn="just">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b="1" dirty="0">
                <a:latin typeface="Arial" panose="020B0604020202020204" pitchFamily="34" charset="0"/>
                <a:cs typeface="Arial" panose="020B0604020202020204" pitchFamily="34" charset="0"/>
              </a:rPr>
              <a:t> </a:t>
            </a:r>
            <a:r>
              <a:rPr lang="es-GT" dirty="0">
                <a:latin typeface="Arial" panose="020B0604020202020204" pitchFamily="34" charset="0"/>
                <a:cs typeface="Arial" panose="020B0604020202020204" pitchFamily="34" charset="0"/>
              </a:rPr>
              <a:t/>
            </a:r>
            <a:br>
              <a:rPr lang="es-GT" dirty="0">
                <a:latin typeface="Arial" panose="020B0604020202020204" pitchFamily="34" charset="0"/>
                <a:cs typeface="Arial" panose="020B0604020202020204" pitchFamily="34" charset="0"/>
              </a:rPr>
            </a:br>
            <a:endParaRPr lang="es-GT" sz="4000" b="1" dirty="0">
              <a:solidFill>
                <a:srgbClr val="0070C0"/>
              </a:solidFill>
              <a:latin typeface="Arial" panose="020B0604020202020204" pitchFamily="34" charset="0"/>
              <a:cs typeface="Arial" panose="020B0604020202020204" pitchFamily="34" charset="0"/>
            </a:endParaRPr>
          </a:p>
          <a:p>
            <a:pPr lvl="1"/>
            <a:endParaRPr lang="es-G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202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xmlns="" id="{04A09055-E608-BC7F-A4D9-46AAFAA0F59D}"/>
              </a:ext>
            </a:extLst>
          </p:cNvPr>
          <p:cNvSpPr txBox="1">
            <a:spLocks/>
          </p:cNvSpPr>
          <p:nvPr/>
        </p:nvSpPr>
        <p:spPr>
          <a:xfrm>
            <a:off x="1482803" y="617198"/>
            <a:ext cx="9010312"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s-GT" sz="2700" b="1" i="0" u="none" strike="noStrike" kern="1200" cap="none" spc="0" normalizeH="0" baseline="0" noProof="0" dirty="0">
                <a:ln>
                  <a:noFill/>
                </a:ln>
                <a:solidFill>
                  <a:srgbClr val="0D1F3C"/>
                </a:solidFill>
                <a:effectLst/>
                <a:uLnTx/>
                <a:uFillTx/>
                <a:latin typeface="Arial" panose="020B0604020202020204" pitchFamily="34" charset="0"/>
                <a:ea typeface="+mj-ea"/>
                <a:cs typeface="Arial" panose="020B0604020202020204" pitchFamily="34" charset="0"/>
              </a:rPr>
              <a:t>CONSOLIDADO DE LOGROS INSTITUCIONALES</a:t>
            </a:r>
          </a:p>
        </p:txBody>
      </p:sp>
      <p:graphicFrame>
        <p:nvGraphicFramePr>
          <p:cNvPr id="6" name="Tabla 5">
            <a:extLst>
              <a:ext uri="{FF2B5EF4-FFF2-40B4-BE49-F238E27FC236}">
                <a16:creationId xmlns:a16="http://schemas.microsoft.com/office/drawing/2014/main" xmlns="" id="{559AED1F-E0EC-0B68-8319-CD7C93BEF10C}"/>
              </a:ext>
            </a:extLst>
          </p:cNvPr>
          <p:cNvGraphicFramePr>
            <a:graphicFrameLocks noGrp="1"/>
          </p:cNvGraphicFramePr>
          <p:nvPr>
            <p:extLst>
              <p:ext uri="{D42A27DB-BD31-4B8C-83A1-F6EECF244321}">
                <p14:modId xmlns:p14="http://schemas.microsoft.com/office/powerpoint/2010/main" val="3047283430"/>
              </p:ext>
            </p:extLst>
          </p:nvPr>
        </p:nvGraphicFramePr>
        <p:xfrm>
          <a:off x="1193799" y="1511300"/>
          <a:ext cx="9753965" cy="4623101"/>
        </p:xfrm>
        <a:graphic>
          <a:graphicData uri="http://schemas.openxmlformats.org/drawingml/2006/table">
            <a:tbl>
              <a:tblPr firstRow="1" bandRow="1">
                <a:tableStyleId>{FABFCF23-3B69-468F-B69F-88F6DE6A72F2}</a:tableStyleId>
              </a:tblPr>
              <a:tblGrid>
                <a:gridCol w="9753965">
                  <a:extLst>
                    <a:ext uri="{9D8B030D-6E8A-4147-A177-3AD203B41FA5}">
                      <a16:colId xmlns:a16="http://schemas.microsoft.com/office/drawing/2014/main" xmlns="" val="3515177168"/>
                    </a:ext>
                  </a:extLst>
                </a:gridCol>
              </a:tblGrid>
              <a:tr h="889301">
                <a:tc>
                  <a:txBody>
                    <a:bodyPr/>
                    <a:lstStyle/>
                    <a:p>
                      <a:pPr algn="just"/>
                      <a:r>
                        <a:rPr lang="es-MX" sz="1300" b="1" kern="1200" dirty="0">
                          <a:solidFill>
                            <a:srgbClr val="0070C0"/>
                          </a:solidFill>
                          <a:latin typeface="Arial" panose="020B0604020202020204" pitchFamily="34" charset="0"/>
                          <a:ea typeface="+mn-ea"/>
                          <a:cs typeface="Arial" panose="020B0604020202020204" pitchFamily="34" charset="0"/>
                        </a:rPr>
                        <a:t>1. </a:t>
                      </a:r>
                      <a:r>
                        <a:rPr lang="es-MX" sz="1300" b="0" i="0" kern="1200" dirty="0" smtClean="0">
                          <a:solidFill>
                            <a:schemeClr val="dk1"/>
                          </a:solidFill>
                          <a:effectLst/>
                          <a:latin typeface="Arial" panose="020B0604020202020204" pitchFamily="34" charset="0"/>
                          <a:ea typeface="+mn-ea"/>
                          <a:cs typeface="Arial" panose="020B0604020202020204" pitchFamily="34" charset="0"/>
                        </a:rPr>
                        <a:t>Inauguración del Centro de Atención Integral para personas con Discapacidad ubicado en el municipio de San Jerónimo, Departamento de Baja Verapaz, en coordinación con la Secretaría de Coordinación Ejecutiva de la Presidencia –SCEP-, por medio del cual, se brinda atención a más de cincuenta Niñas, Niños y Adolescentes de 0 a 18 años menos un día, con discapacidad intelectual, física, sensorial o múltiple.</a:t>
                      </a:r>
                      <a:endParaRPr lang="es-GT" sz="1300" b="0" i="0" kern="1200" dirty="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04642520"/>
                  </a:ext>
                </a:extLst>
              </a:tr>
              <a:tr h="674503">
                <a:tc>
                  <a:txBody>
                    <a:bodyPr/>
                    <a:lstStyle/>
                    <a:p>
                      <a:pPr algn="just"/>
                      <a:r>
                        <a:rPr lang="es-MX" sz="1300" b="1" kern="1200" dirty="0">
                          <a:solidFill>
                            <a:srgbClr val="0070C0"/>
                          </a:solidFill>
                          <a:latin typeface="Arial" panose="020B0604020202020204" pitchFamily="34" charset="0"/>
                          <a:ea typeface="+mn-ea"/>
                          <a:cs typeface="Arial" panose="020B0604020202020204" pitchFamily="34" charset="0"/>
                        </a:rPr>
                        <a:t>2. </a:t>
                      </a:r>
                      <a:r>
                        <a:rPr lang="es-MX" sz="1300" b="0" kern="1200" dirty="0" smtClean="0">
                          <a:solidFill>
                            <a:schemeClr val="tx1"/>
                          </a:solidFill>
                          <a:latin typeface="Arial" panose="020B0604020202020204" pitchFamily="34" charset="0"/>
                          <a:ea typeface="+mn-ea"/>
                          <a:cs typeface="Arial" panose="020B0604020202020204" pitchFamily="34" charset="0"/>
                        </a:rPr>
                        <a:t>Se ha reintegrado el 28% del total de adolescentes abrigados en las residencias de la Secretaría de Bienestar Social –SBS-, a través de la coordinación interinstitucional entre la Procuraduría General de la Nación, Organismo Judicial y la SBS en la búsqueda y ubicación del recurso familiar idóneo para la reintegración de las niñas, niños y adolescentes a su núcleo familiar; así mismo, la adecuada atención y restitución de derechos ha permitido reducir en 9.7% los abandonos de proceso en comparación con el año 2021.</a:t>
                      </a:r>
                      <a:endParaRPr lang="es-GT" sz="13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66912561"/>
                  </a:ext>
                </a:extLst>
              </a:tr>
              <a:tr h="674503">
                <a:tc>
                  <a:txBody>
                    <a:bodyPr/>
                    <a:lstStyle/>
                    <a:p>
                      <a:pPr algn="just"/>
                      <a:r>
                        <a:rPr lang="es-MX" sz="1300" b="1" kern="1200" dirty="0">
                          <a:solidFill>
                            <a:srgbClr val="0070C0"/>
                          </a:solidFill>
                          <a:latin typeface="Arial" panose="020B0604020202020204" pitchFamily="34" charset="0"/>
                          <a:ea typeface="+mn-ea"/>
                          <a:cs typeface="Arial" panose="020B0604020202020204" pitchFamily="34" charset="0"/>
                        </a:rPr>
                        <a:t>3. </a:t>
                      </a:r>
                      <a:r>
                        <a:rPr lang="es-MX" sz="1300" b="0" i="0" kern="1200" dirty="0" smtClean="0">
                          <a:solidFill>
                            <a:schemeClr val="dk1"/>
                          </a:solidFill>
                          <a:effectLst/>
                          <a:latin typeface="Arial" panose="020B0604020202020204" pitchFamily="34" charset="0"/>
                          <a:ea typeface="+mn-ea"/>
                          <a:cs typeface="Arial" panose="020B0604020202020204" pitchFamily="34" charset="0"/>
                        </a:rPr>
                        <a:t>Se han beneficiado a 17,400 personas a través de la implementación del ejercicio de Servicio Cívico Social brindado por 86 jóvenes entre los 18 y 24 años de edad en la Secretaría de Bienestar Social, los cuales han desarrollado talleres de prevención de la violencia, prevención de embarazos a adolescentes y prevención de la migración irregular.</a:t>
                      </a:r>
                      <a:endParaRPr lang="es-GT" sz="1300" b="0" i="0" kern="1200" dirty="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66203120"/>
                  </a:ext>
                </a:extLst>
              </a:tr>
              <a:tr h="538064">
                <a:tc>
                  <a:txBody>
                    <a:bodyPr/>
                    <a:lstStyle/>
                    <a:p>
                      <a:pPr algn="just"/>
                      <a:r>
                        <a:rPr lang="es-MX" sz="1300" b="1" kern="1200" dirty="0">
                          <a:solidFill>
                            <a:srgbClr val="0070C0"/>
                          </a:solidFill>
                          <a:latin typeface="Arial" panose="020B0604020202020204" pitchFamily="34" charset="0"/>
                          <a:ea typeface="+mn-ea"/>
                          <a:cs typeface="Arial" panose="020B0604020202020204" pitchFamily="34" charset="0"/>
                        </a:rPr>
                        <a:t>4. </a:t>
                      </a:r>
                      <a:r>
                        <a:rPr lang="es-MX" sz="1300" b="0" i="0" kern="1200" dirty="0" smtClean="0">
                          <a:solidFill>
                            <a:schemeClr val="dk1"/>
                          </a:solidFill>
                          <a:effectLst/>
                          <a:latin typeface="Arial" panose="020B0604020202020204" pitchFamily="34" charset="0"/>
                          <a:ea typeface="+mn-ea"/>
                          <a:cs typeface="Arial" panose="020B0604020202020204" pitchFamily="34" charset="0"/>
                        </a:rPr>
                        <a:t>Inauguración de la Fase I del remozamiento del Centro Especializado de Reinserción –CER- el cual se encuentra ubicado en la Finca San Antonio Aldea el Platanar, Municipio de San José Pínula, Departamento de Guatemala; siendo un centro modelo único en Centroamérica, enfocándose en el tratamiento especializado a los adolescentes en situación de Conflicto con la Ley Penal para lograr una efectiva Reinserción y Resocialización en la sociedad.</a:t>
                      </a:r>
                      <a:endParaRPr lang="es-GT" sz="13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92103032"/>
                  </a:ext>
                </a:extLst>
              </a:tr>
              <a:tr h="33725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300" b="1" kern="1200" dirty="0">
                          <a:solidFill>
                            <a:srgbClr val="0070C0"/>
                          </a:solidFill>
                          <a:latin typeface="Arial" panose="020B0604020202020204" pitchFamily="34" charset="0"/>
                          <a:ea typeface="+mn-ea"/>
                          <a:cs typeface="Arial" panose="020B0604020202020204" pitchFamily="34" charset="0"/>
                        </a:rPr>
                        <a:t>5. </a:t>
                      </a:r>
                      <a:r>
                        <a:rPr lang="es-MX" sz="1300" b="0" i="0" kern="1200" dirty="0" smtClean="0">
                          <a:solidFill>
                            <a:schemeClr val="dk1"/>
                          </a:solidFill>
                          <a:effectLst/>
                          <a:latin typeface="Arial" panose="020B0604020202020204" pitchFamily="34" charset="0"/>
                          <a:ea typeface="+mn-ea"/>
                          <a:cs typeface="Arial" panose="020B0604020202020204" pitchFamily="34" charset="0"/>
                        </a:rPr>
                        <a:t>Se han realizado ocho Ferias para niñez, adolescencia y familia, beneficiando a más de 1400 niñas, niños y adolescentes, las cuales tienen como objetivo el involucramiento de las familias en actividades recreativas y deportivas que coadyuven en fortalecer sus vínculos familiares y de amistad para mejorar el desarrollo de los niños en sus comunidades, facilitada por las distintas dependencias de la Secretaría de Bienestar Social y en colaboración con el Ministerio de Cultura y Deporte y la Policía Nacional Civil del Ministerio de Gobernación.</a:t>
                      </a:r>
                      <a:endParaRPr lang="es-GT" sz="13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28027440"/>
                  </a:ext>
                </a:extLst>
              </a:tr>
            </a:tbl>
          </a:graphicData>
        </a:graphic>
      </p:graphicFrame>
    </p:spTree>
    <p:extLst>
      <p:ext uri="{BB962C8B-B14F-4D97-AF65-F5344CB8AC3E}">
        <p14:creationId xmlns:p14="http://schemas.microsoft.com/office/powerpoint/2010/main" val="29689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xmlns="" id="{57146A67-C081-2534-FEB1-BC7819A31A7A}"/>
              </a:ext>
            </a:extLst>
          </p:cNvPr>
          <p:cNvSpPr txBox="1"/>
          <p:nvPr/>
        </p:nvSpPr>
        <p:spPr>
          <a:xfrm>
            <a:off x="2968834" y="2991948"/>
            <a:ext cx="79889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4000" b="1" i="0" u="none" strike="noStrike" kern="1200" cap="none" spc="0" normalizeH="0" baseline="0" noProof="0" dirty="0">
                <a:ln>
                  <a:noFill/>
                </a:ln>
                <a:solidFill>
                  <a:srgbClr val="FFC000"/>
                </a:solidFill>
                <a:effectLst/>
                <a:uLnTx/>
                <a:uFillTx/>
                <a:latin typeface="Montserrat" pitchFamily="2" charset="77"/>
                <a:ea typeface="+mn-ea"/>
                <a:cs typeface="+mn-cs"/>
              </a:rPr>
              <a:t>CONCLUSIONES</a:t>
            </a:r>
          </a:p>
        </p:txBody>
      </p:sp>
      <p:sp>
        <p:nvSpPr>
          <p:cNvPr id="7" name="Elipse 6">
            <a:extLst>
              <a:ext uri="{FF2B5EF4-FFF2-40B4-BE49-F238E27FC236}">
                <a16:creationId xmlns:a16="http://schemas.microsoft.com/office/drawing/2014/main" xmlns="" id="{CAD103A4-3EDE-631B-A7DD-8A5E10EFEAB6}"/>
              </a:ext>
            </a:extLst>
          </p:cNvPr>
          <p:cNvSpPr/>
          <p:nvPr/>
        </p:nvSpPr>
        <p:spPr>
          <a:xfrm>
            <a:off x="976185" y="2461468"/>
            <a:ext cx="1768846" cy="1768846"/>
          </a:xfrm>
          <a:prstGeom prst="ellipse">
            <a:avLst/>
          </a:prstGeom>
          <a:solidFill>
            <a:srgbClr val="C0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T" sz="5400" b="1" dirty="0">
                <a:solidFill>
                  <a:srgbClr val="001E6C"/>
                </a:solidFill>
                <a:latin typeface="Montserrat ExtraBold" pitchFamily="2" charset="77"/>
              </a:rPr>
              <a:t>4</a:t>
            </a:r>
            <a:endParaRPr kumimoji="0" lang="es-GT" sz="5400" b="1" i="0" u="none" strike="noStrike" kern="1200" cap="none" spc="0" normalizeH="0" baseline="0" noProof="0" dirty="0">
              <a:ln>
                <a:noFill/>
              </a:ln>
              <a:solidFill>
                <a:srgbClr val="001E6C"/>
              </a:solidFill>
              <a:effectLst/>
              <a:uLnTx/>
              <a:uFillTx/>
              <a:latin typeface="Montserrat ExtraBold" pitchFamily="2" charset="77"/>
              <a:ea typeface="+mn-ea"/>
              <a:cs typeface="+mn-cs"/>
            </a:endParaRPr>
          </a:p>
        </p:txBody>
      </p:sp>
    </p:spTree>
    <p:extLst>
      <p:ext uri="{BB962C8B-B14F-4D97-AF65-F5344CB8AC3E}">
        <p14:creationId xmlns:p14="http://schemas.microsoft.com/office/powerpoint/2010/main" val="1990817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xmlns="" id="{04A09055-E608-BC7F-A4D9-46AAFAA0F59D}"/>
              </a:ext>
            </a:extLst>
          </p:cNvPr>
          <p:cNvSpPr txBox="1">
            <a:spLocks/>
          </p:cNvSpPr>
          <p:nvPr/>
        </p:nvSpPr>
        <p:spPr>
          <a:xfrm>
            <a:off x="2550695" y="617198"/>
            <a:ext cx="7417764" cy="668900"/>
          </a:xfrm>
          <a:prstGeom prst="rect">
            <a:avLst/>
          </a:prstGeom>
        </p:spPr>
        <p:txBody>
          <a:bodyPr vert="horz" lIns="91440" tIns="45720" rIns="91440" bIns="45720" rtlCol="0" anchor="ctr">
            <a:normAutofit fontScale="90000" lnSpcReduction="200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just"/>
            <a:r>
              <a:rPr lang="es-GT" sz="2800" dirty="0">
                <a:latin typeface="Arial" panose="020B0604020202020204" pitchFamily="34" charset="0"/>
                <a:cs typeface="Arial" panose="020B0604020202020204" pitchFamily="34" charset="0"/>
              </a:rPr>
              <a:t>¿</a:t>
            </a:r>
            <a:r>
              <a:rPr lang="es-GT" sz="2800" b="1" dirty="0">
                <a:latin typeface="Arial" panose="020B0604020202020204" pitchFamily="34" charset="0"/>
                <a:cs typeface="Arial" panose="020B0604020202020204" pitchFamily="34" charset="0"/>
              </a:rPr>
              <a:t>QUÉ TENDENCIA MUESTRA EL USO DE LOS</a:t>
            </a:r>
            <a:endParaRPr lang="es-GT" sz="9600" b="1" dirty="0">
              <a:latin typeface="Arial" panose="020B0604020202020204" pitchFamily="34" charset="0"/>
              <a:cs typeface="Arial" panose="020B0604020202020204" pitchFamily="34" charset="0"/>
            </a:endParaRPr>
          </a:p>
          <a:p>
            <a:pPr algn="l"/>
            <a:r>
              <a:rPr lang="es-GT" sz="2800" b="1" dirty="0">
                <a:latin typeface="Arial" panose="020B0604020202020204" pitchFamily="34" charset="0"/>
                <a:cs typeface="Arial" panose="020B0604020202020204" pitchFamily="34" charset="0"/>
              </a:rPr>
              <a:t>  RECURSOS PÚBLICOS?</a:t>
            </a:r>
            <a:endParaRPr kumimoji="0" lang="es-GT" sz="2700" b="1" i="0" u="none" strike="noStrike" kern="1200" cap="none" spc="0" normalizeH="0" baseline="0" noProof="0" dirty="0">
              <a:ln>
                <a:noFill/>
              </a:ln>
              <a:solidFill>
                <a:srgbClr val="0D1F3C"/>
              </a:solidFill>
              <a:effectLst/>
              <a:uLnTx/>
              <a:uFillTx/>
              <a:latin typeface="Arial" panose="020B0604020202020204" pitchFamily="34" charset="0"/>
              <a:ea typeface="+mj-ea"/>
              <a:cs typeface="Arial" panose="020B0604020202020204" pitchFamily="34" charset="0"/>
            </a:endParaRPr>
          </a:p>
        </p:txBody>
      </p:sp>
      <p:pic>
        <p:nvPicPr>
          <p:cNvPr id="2" name="Picture 2" descr="7 TENDENCIAS TECNOLÓGICAS PARA EL EL 2021 | MQA">
            <a:extLst>
              <a:ext uri="{FF2B5EF4-FFF2-40B4-BE49-F238E27FC236}">
                <a16:creationId xmlns:a16="http://schemas.microsoft.com/office/drawing/2014/main" xmlns="" id="{AB4BF9A3-F3B0-826B-AB1B-381068A57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80" y="156139"/>
            <a:ext cx="2406215" cy="19424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7 TENDENCIAS TECNOLÓGICAS PARA EL EL 2021 | MQA">
            <a:extLst>
              <a:ext uri="{FF2B5EF4-FFF2-40B4-BE49-F238E27FC236}">
                <a16:creationId xmlns:a16="http://schemas.microsoft.com/office/drawing/2014/main" xmlns="" id="{E0FCE531-C497-686A-BC02-F086F6CFB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80" y="156139"/>
            <a:ext cx="2406215" cy="192774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64;p43"/>
          <p:cNvSpPr txBox="1"/>
          <p:nvPr/>
        </p:nvSpPr>
        <p:spPr>
          <a:xfrm>
            <a:off x="584200" y="2468766"/>
            <a:ext cx="7899400" cy="2416031"/>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lvl="0" algn="just">
              <a:lnSpc>
                <a:spcPct val="150000"/>
              </a:lnSpc>
              <a:buSzPts val="1600"/>
            </a:pPr>
            <a:r>
              <a:rPr lang="es-GT" sz="1600" b="0" i="0" u="none" strike="noStrike" cap="none" dirty="0">
                <a:solidFill>
                  <a:schemeClr val="dk1"/>
                </a:solidFill>
                <a:latin typeface="Arial"/>
                <a:ea typeface="Arial"/>
                <a:cs typeface="Arial"/>
                <a:sym typeface="Arial"/>
              </a:rPr>
              <a:t>Los datos obtenidos durante el periodo reportado permiten establecer que la ejecución del presupuesto se caracterizó </a:t>
            </a:r>
            <a:r>
              <a:rPr lang="es-GT" sz="1600" b="0" i="0" u="none" strike="noStrike" cap="none" dirty="0" smtClean="0">
                <a:solidFill>
                  <a:schemeClr val="dk1"/>
                </a:solidFill>
                <a:latin typeface="Arial"/>
                <a:ea typeface="Arial"/>
                <a:cs typeface="Arial"/>
                <a:sym typeface="Arial"/>
              </a:rPr>
              <a:t>principalmente por mantener un crecimiento en la ejecución correspondiente a la Protección Social </a:t>
            </a:r>
            <a:r>
              <a:rPr lang="es-GT" sz="1600" dirty="0"/>
              <a:t>brindando los servicios de atención integral, protección especial a la niñez y adolescencia así como la reinserción de la adolescencia en conflicto con la ley penal a través de sus programas y </a:t>
            </a:r>
            <a:r>
              <a:rPr lang="es-GT" sz="1600" dirty="0" smtClean="0"/>
              <a:t>servicios,</a:t>
            </a:r>
            <a:r>
              <a:rPr lang="es-GT" sz="1600" b="0" i="0" u="none" strike="noStrike" cap="none" dirty="0" smtClean="0">
                <a:solidFill>
                  <a:schemeClr val="dk1"/>
                </a:solidFill>
                <a:latin typeface="Arial"/>
                <a:ea typeface="Arial"/>
                <a:cs typeface="Arial"/>
                <a:sym typeface="Arial"/>
              </a:rPr>
              <a:t>  en los </a:t>
            </a:r>
            <a:r>
              <a:rPr lang="es-GT" sz="1600" b="0" i="0" u="none" strike="noStrike" cap="none" dirty="0">
                <a:solidFill>
                  <a:schemeClr val="dk1"/>
                </a:solidFill>
                <a:latin typeface="Arial"/>
                <a:ea typeface="Arial"/>
                <a:cs typeface="Arial"/>
                <a:sym typeface="Arial"/>
              </a:rPr>
              <a:t>grupos de </a:t>
            </a:r>
            <a:r>
              <a:rPr lang="es-GT" sz="1600" b="0" i="0" u="none" strike="noStrike" cap="none" dirty="0" smtClean="0">
                <a:solidFill>
                  <a:schemeClr val="dk1"/>
                </a:solidFill>
                <a:latin typeface="Arial"/>
                <a:ea typeface="Arial"/>
                <a:cs typeface="Arial"/>
                <a:sym typeface="Arial"/>
              </a:rPr>
              <a:t>gasto:</a:t>
            </a:r>
          </a:p>
          <a:p>
            <a:pPr lvl="0" algn="just">
              <a:lnSpc>
                <a:spcPct val="150000"/>
              </a:lnSpc>
              <a:buSzPts val="1600"/>
            </a:pPr>
            <a:endParaRPr lang="es-GT" sz="1600" dirty="0">
              <a:solidFill>
                <a:schemeClr val="dk1"/>
              </a:solidFill>
            </a:endParaRPr>
          </a:p>
          <a:p>
            <a:pPr lvl="0" algn="just">
              <a:lnSpc>
                <a:spcPct val="150000"/>
              </a:lnSpc>
              <a:buSzPts val="1600"/>
            </a:pPr>
            <a:endParaRPr sz="1800" b="0" i="0" u="none" strike="noStrike" cap="none" dirty="0">
              <a:solidFill>
                <a:srgbClr val="1F3864"/>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800"/>
              <a:buFont typeface="Arial"/>
              <a:buNone/>
            </a:pPr>
            <a:r>
              <a:rPr lang="es-GT" sz="1800" b="0" i="0" u="none" strike="noStrike" cap="none" dirty="0">
                <a:solidFill>
                  <a:srgbClr val="1F3864"/>
                </a:solidFill>
                <a:latin typeface="Arial"/>
                <a:ea typeface="Arial"/>
                <a:cs typeface="Arial"/>
                <a:sym typeface="Arial"/>
              </a:rPr>
              <a:t/>
            </a:r>
            <a:br>
              <a:rPr lang="es-GT" sz="1800" b="0" i="0" u="none" strike="noStrike" cap="none" dirty="0">
                <a:solidFill>
                  <a:srgbClr val="1F3864"/>
                </a:solidFill>
                <a:latin typeface="Arial"/>
                <a:ea typeface="Arial"/>
                <a:cs typeface="Arial"/>
                <a:sym typeface="Arial"/>
              </a:rPr>
            </a:br>
            <a:endParaRPr sz="1800" b="0" i="0" u="none" strike="noStrike" cap="none" dirty="0">
              <a:solidFill>
                <a:srgbClr val="1F3864"/>
              </a:solidFill>
              <a:latin typeface="Arial"/>
              <a:ea typeface="Arial"/>
              <a:cs typeface="Arial"/>
              <a:sym typeface="Arial"/>
            </a:endParaRPr>
          </a:p>
        </p:txBody>
      </p:sp>
      <p:sp>
        <p:nvSpPr>
          <p:cNvPr id="7" name="Google Shape;265;p43"/>
          <p:cNvSpPr txBox="1"/>
          <p:nvPr/>
        </p:nvSpPr>
        <p:spPr>
          <a:xfrm>
            <a:off x="8630654" y="2529879"/>
            <a:ext cx="3327219" cy="2772047"/>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97500"/>
          </a:bodyPr>
          <a:lstStyle/>
          <a:p>
            <a:pPr marL="0" marR="0" lvl="0" indent="0" algn="l" rtl="0">
              <a:lnSpc>
                <a:spcPct val="150000"/>
              </a:lnSpc>
              <a:spcBef>
                <a:spcPts val="0"/>
              </a:spcBef>
              <a:spcAft>
                <a:spcPts val="0"/>
              </a:spcAft>
              <a:buClr>
                <a:srgbClr val="000000"/>
              </a:buClr>
              <a:buSzPct val="100000"/>
              <a:buFont typeface="Arial"/>
              <a:buNone/>
            </a:pPr>
            <a:r>
              <a:rPr lang="es-GT" sz="1600" b="0" i="0" u="none" strike="noStrike" cap="none" dirty="0">
                <a:solidFill>
                  <a:schemeClr val="dk1"/>
                </a:solidFill>
                <a:latin typeface="Arial"/>
                <a:ea typeface="Arial"/>
                <a:cs typeface="Arial"/>
                <a:sym typeface="Arial"/>
              </a:rPr>
              <a:t/>
            </a:r>
            <a:br>
              <a:rPr lang="es-GT" sz="1600" b="0" i="0" u="none" strike="noStrike" cap="none" dirty="0">
                <a:solidFill>
                  <a:schemeClr val="dk1"/>
                </a:solidFill>
                <a:latin typeface="Arial"/>
                <a:ea typeface="Arial"/>
                <a:cs typeface="Arial"/>
                <a:sym typeface="Arial"/>
              </a:rPr>
            </a:br>
            <a:r>
              <a:rPr lang="es-GT" sz="1600" b="0" i="0" u="none" strike="noStrike" cap="none" dirty="0" smtClean="0">
                <a:solidFill>
                  <a:schemeClr val="dk1"/>
                </a:solidFill>
                <a:latin typeface="Arial"/>
                <a:ea typeface="Arial"/>
                <a:cs typeface="Arial"/>
                <a:sym typeface="Arial"/>
              </a:rPr>
              <a:t>La Secretaría de Bienestar Social de la Presidencia de la República, espera alcanzar en el ejercicio fiscal 2022 una ejecución del </a:t>
            </a:r>
            <a:r>
              <a:rPr lang="es-GT" sz="1600" b="1" i="0" u="none" strike="noStrike" cap="none" dirty="0" smtClean="0">
                <a:solidFill>
                  <a:schemeClr val="dk1"/>
                </a:solidFill>
                <a:effectLst>
                  <a:outerShdw blurRad="38100" dist="38100" dir="2700000" algn="tl">
                    <a:srgbClr val="000000">
                      <a:alpha val="43137"/>
                    </a:srgbClr>
                  </a:outerShdw>
                </a:effectLst>
                <a:latin typeface="Arial"/>
                <a:ea typeface="Arial"/>
                <a:cs typeface="Arial"/>
                <a:sym typeface="Arial"/>
              </a:rPr>
              <a:t>99%</a:t>
            </a:r>
            <a:r>
              <a:rPr lang="es-GT" sz="1600" b="0" i="0" u="none" strike="noStrike" cap="none" dirty="0" smtClean="0">
                <a:solidFill>
                  <a:schemeClr val="dk1"/>
                </a:solidFill>
                <a:latin typeface="Arial"/>
                <a:ea typeface="Arial"/>
                <a:cs typeface="Arial"/>
                <a:sym typeface="Arial"/>
              </a:rPr>
              <a:t> </a:t>
            </a:r>
            <a:r>
              <a:rPr lang="es-GT" sz="1600" b="0" i="0" u="none" strike="noStrike" cap="none" dirty="0">
                <a:solidFill>
                  <a:schemeClr val="dk1"/>
                </a:solidFill>
                <a:latin typeface="Arial"/>
                <a:ea typeface="Arial"/>
                <a:cs typeface="Arial"/>
                <a:sym typeface="Arial"/>
              </a:rPr>
              <a:t>con calidad del </a:t>
            </a:r>
            <a:r>
              <a:rPr lang="es-GT" sz="1600" b="0" i="0" u="none" strike="noStrike" cap="none" dirty="0" smtClean="0">
                <a:solidFill>
                  <a:schemeClr val="dk1"/>
                </a:solidFill>
                <a:latin typeface="Arial"/>
                <a:ea typeface="Arial"/>
                <a:cs typeface="Arial"/>
                <a:sym typeface="Arial"/>
              </a:rPr>
              <a:t>gasto.</a:t>
            </a:r>
            <a:endParaRPr sz="1600" b="0" i="0" u="none" strike="noStrike" cap="none" dirty="0">
              <a:solidFill>
                <a:schemeClr val="dk1"/>
              </a:solidFill>
              <a:latin typeface="Arial"/>
              <a:ea typeface="Arial"/>
              <a:cs typeface="Arial"/>
              <a:sym typeface="Arial"/>
            </a:endParaRPr>
          </a:p>
        </p:txBody>
      </p:sp>
      <p:graphicFrame>
        <p:nvGraphicFramePr>
          <p:cNvPr id="8" name="1 Tabla"/>
          <p:cNvGraphicFramePr>
            <a:graphicFrameLocks noGrp="1"/>
          </p:cNvGraphicFramePr>
          <p:nvPr>
            <p:extLst>
              <p:ext uri="{D42A27DB-BD31-4B8C-83A1-F6EECF244321}">
                <p14:modId xmlns:p14="http://schemas.microsoft.com/office/powerpoint/2010/main" val="2570182551"/>
              </p:ext>
            </p:extLst>
          </p:nvPr>
        </p:nvGraphicFramePr>
        <p:xfrm>
          <a:off x="2189327" y="4375021"/>
          <a:ext cx="4909280" cy="1695579"/>
        </p:xfrm>
        <a:graphic>
          <a:graphicData uri="http://schemas.openxmlformats.org/drawingml/2006/table">
            <a:tbl>
              <a:tblPr>
                <a:tableStyleId>{5940675A-B579-460E-94D1-54222C63F5DA}</a:tableStyleId>
              </a:tblPr>
              <a:tblGrid>
                <a:gridCol w="2792614"/>
                <a:gridCol w="2116666"/>
              </a:tblGrid>
              <a:tr h="339740">
                <a:tc>
                  <a:txBody>
                    <a:bodyPr/>
                    <a:lstStyle/>
                    <a:p>
                      <a:pPr algn="ctr" fontAlgn="b"/>
                      <a:r>
                        <a:rPr lang="en-US" sz="1100" b="1" u="none" strike="noStrike" dirty="0" smtClean="0">
                          <a:effectLst/>
                        </a:rPr>
                        <a:t>Grupo De Gasto </a:t>
                      </a:r>
                      <a:endParaRPr lang="en-US" sz="1100" b="1" i="0" u="none" strike="noStrike" dirty="0">
                        <a:solidFill>
                          <a:srgbClr val="FFFF00"/>
                        </a:solidFill>
                        <a:effectLst/>
                        <a:latin typeface="Times New Roman" pitchFamily="18" charset="0"/>
                        <a:cs typeface="Times New Roman" pitchFamily="18" charset="0"/>
                      </a:endParaRPr>
                    </a:p>
                  </a:txBody>
                  <a:tcPr marL="9525" marR="9525" marT="9525" marB="0" anchor="ctr">
                    <a:solidFill>
                      <a:schemeClr val="accent1">
                        <a:lumMod val="40000"/>
                        <a:lumOff val="60000"/>
                      </a:schemeClr>
                    </a:solidFill>
                  </a:tcPr>
                </a:tc>
                <a:tc>
                  <a:txBody>
                    <a:bodyPr/>
                    <a:lstStyle/>
                    <a:p>
                      <a:pPr algn="ctr" fontAlgn="b"/>
                      <a:r>
                        <a:rPr lang="en-US" sz="1100" b="1" u="none" strike="noStrike" dirty="0" smtClean="0">
                          <a:effectLst/>
                        </a:rPr>
                        <a:t>% De Ejecución</a:t>
                      </a:r>
                      <a:endParaRPr lang="en-US" sz="1100" b="1" i="0" u="none" strike="noStrike" dirty="0">
                        <a:solidFill>
                          <a:srgbClr val="FFFF00"/>
                        </a:solidFill>
                        <a:effectLst/>
                        <a:latin typeface="Times New Roman" pitchFamily="18" charset="0"/>
                        <a:cs typeface="Times New Roman" pitchFamily="18" charset="0"/>
                      </a:endParaRPr>
                    </a:p>
                  </a:txBody>
                  <a:tcPr marL="9525" marR="9525" marT="9525" marB="0" anchor="ctr">
                    <a:solidFill>
                      <a:schemeClr val="accent1">
                        <a:lumMod val="40000"/>
                        <a:lumOff val="60000"/>
                      </a:schemeClr>
                    </a:solidFill>
                  </a:tcPr>
                </a:tc>
              </a:tr>
              <a:tr h="217571">
                <a:tc>
                  <a:txBody>
                    <a:bodyPr/>
                    <a:lstStyle/>
                    <a:p>
                      <a:pPr algn="l" fontAlgn="b"/>
                      <a:r>
                        <a:rPr lang="en-US" sz="1000" u="none" strike="noStrike" dirty="0" smtClean="0">
                          <a:effectLst/>
                        </a:rPr>
                        <a:t>000- Servicios Personales</a:t>
                      </a:r>
                      <a:endParaRPr lang="en-US" sz="1000" b="1" i="1" u="none" strike="noStrike" dirty="0">
                        <a:solidFill>
                          <a:srgbClr val="FFFF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smtClean="0">
                          <a:effectLst/>
                        </a:rPr>
                        <a:t>98.59</a:t>
                      </a:r>
                      <a:endParaRPr lang="en-US" sz="1000" b="1" i="1" u="none" strike="noStrike" dirty="0">
                        <a:solidFill>
                          <a:srgbClr val="FFFF00"/>
                        </a:solidFill>
                        <a:effectLst/>
                        <a:latin typeface="Times New Roman" pitchFamily="18" charset="0"/>
                        <a:cs typeface="Times New Roman" pitchFamily="18" charset="0"/>
                      </a:endParaRPr>
                    </a:p>
                  </a:txBody>
                  <a:tcPr marL="9525" marR="9525" marT="9525" marB="0" anchor="ctr"/>
                </a:tc>
              </a:tr>
              <a:tr h="262466">
                <a:tc>
                  <a:txBody>
                    <a:bodyPr/>
                    <a:lstStyle/>
                    <a:p>
                      <a:pPr algn="l" fontAlgn="b"/>
                      <a:r>
                        <a:rPr lang="en-US" sz="1000" u="none" strike="noStrike" dirty="0" smtClean="0">
                          <a:effectLst/>
                        </a:rPr>
                        <a:t>100- Servicios No Personales</a:t>
                      </a:r>
                      <a:endParaRPr lang="en-US" sz="1000" b="1" i="1" u="none" strike="noStrike" dirty="0">
                        <a:solidFill>
                          <a:srgbClr val="FFFF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smtClean="0">
                          <a:effectLst/>
                        </a:rPr>
                        <a:t>94.60</a:t>
                      </a:r>
                      <a:endParaRPr lang="en-US" sz="1000" b="1" i="1" u="none" strike="noStrike" dirty="0">
                        <a:solidFill>
                          <a:srgbClr val="FFFF00"/>
                        </a:solidFill>
                        <a:effectLst/>
                        <a:latin typeface="Times New Roman" pitchFamily="18" charset="0"/>
                        <a:cs typeface="Times New Roman" pitchFamily="18" charset="0"/>
                      </a:endParaRPr>
                    </a:p>
                  </a:txBody>
                  <a:tcPr marL="9525" marR="9525" marT="9525" marB="0" anchor="ctr"/>
                </a:tc>
              </a:tr>
              <a:tr h="239743">
                <a:tc>
                  <a:txBody>
                    <a:bodyPr/>
                    <a:lstStyle/>
                    <a:p>
                      <a:pPr algn="l" fontAlgn="b"/>
                      <a:r>
                        <a:rPr lang="en-US" sz="1000" u="none" strike="noStrike" dirty="0" smtClean="0">
                          <a:effectLst/>
                        </a:rPr>
                        <a:t>200- Materiales y Suministros</a:t>
                      </a:r>
                      <a:endParaRPr lang="en-US" sz="1000" b="1" i="1" u="none" strike="noStrike" dirty="0">
                        <a:solidFill>
                          <a:srgbClr val="FFFF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smtClean="0">
                          <a:effectLst/>
                        </a:rPr>
                        <a:t>95.14</a:t>
                      </a:r>
                      <a:endParaRPr lang="en-US" sz="1000" b="1" i="1" u="none" strike="noStrike" dirty="0">
                        <a:solidFill>
                          <a:srgbClr val="FFFF00"/>
                        </a:solidFill>
                        <a:effectLst/>
                        <a:latin typeface="Times New Roman" pitchFamily="18" charset="0"/>
                        <a:cs typeface="Times New Roman" pitchFamily="18" charset="0"/>
                      </a:endParaRPr>
                    </a:p>
                  </a:txBody>
                  <a:tcPr marL="9525" marR="9525" marT="9525" marB="0" anchor="ctr"/>
                </a:tc>
              </a:tr>
              <a:tr h="228600">
                <a:tc>
                  <a:txBody>
                    <a:bodyPr/>
                    <a:lstStyle/>
                    <a:p>
                      <a:pPr algn="l" fontAlgn="b"/>
                      <a:r>
                        <a:rPr lang="es-GT" sz="1000" u="none" strike="noStrike" dirty="0" smtClean="0">
                          <a:effectLst/>
                        </a:rPr>
                        <a:t>300- Propiedad, Planta, Equipo e Intangibles</a:t>
                      </a:r>
                      <a:endParaRPr lang="es-GT" sz="1000" b="1" i="1" u="none" strike="noStrike" dirty="0">
                        <a:solidFill>
                          <a:srgbClr val="FFFF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smtClean="0">
                          <a:effectLst/>
                        </a:rPr>
                        <a:t>96.88</a:t>
                      </a:r>
                      <a:endParaRPr lang="en-US" sz="1000" b="1" i="1" u="none" strike="noStrike" dirty="0">
                        <a:solidFill>
                          <a:srgbClr val="FFFF00"/>
                        </a:solidFill>
                        <a:effectLst/>
                        <a:latin typeface="Times New Roman" pitchFamily="18" charset="0"/>
                        <a:cs typeface="Times New Roman" pitchFamily="18" charset="0"/>
                      </a:endParaRPr>
                    </a:p>
                  </a:txBody>
                  <a:tcPr marL="9525" marR="9525" marT="9525" marB="0" anchor="ctr"/>
                </a:tc>
              </a:tr>
              <a:tr h="211667">
                <a:tc>
                  <a:txBody>
                    <a:bodyPr/>
                    <a:lstStyle/>
                    <a:p>
                      <a:pPr algn="l" fontAlgn="b"/>
                      <a:r>
                        <a:rPr lang="en-US" sz="1000" u="none" strike="noStrike" dirty="0" smtClean="0">
                          <a:effectLst/>
                        </a:rPr>
                        <a:t>400- Transferencias Corrientes</a:t>
                      </a:r>
                      <a:endParaRPr lang="en-US" sz="1000" b="1" i="1" u="none" strike="noStrike" dirty="0">
                        <a:solidFill>
                          <a:srgbClr val="FFFF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smtClean="0">
                          <a:effectLst/>
                        </a:rPr>
                        <a:t>98.70</a:t>
                      </a:r>
                      <a:endParaRPr lang="en-US" sz="1000" b="1" i="1" u="none" strike="noStrike" dirty="0">
                        <a:solidFill>
                          <a:srgbClr val="FFFF00"/>
                        </a:solidFill>
                        <a:effectLst/>
                        <a:latin typeface="Times New Roman" pitchFamily="18" charset="0"/>
                        <a:cs typeface="Times New Roman" pitchFamily="18" charset="0"/>
                      </a:endParaRPr>
                    </a:p>
                  </a:txBody>
                  <a:tcPr marL="9525" marR="9525" marT="9525" marB="0" anchor="ctr"/>
                </a:tc>
              </a:tr>
              <a:tr h="195792">
                <a:tc>
                  <a:txBody>
                    <a:bodyPr/>
                    <a:lstStyle/>
                    <a:p>
                      <a:pPr algn="l" fontAlgn="b"/>
                      <a:r>
                        <a:rPr lang="en-US" sz="1000" u="none" strike="noStrike" dirty="0" smtClean="0">
                          <a:effectLst/>
                        </a:rPr>
                        <a:t>900- Asignaciones Globales</a:t>
                      </a:r>
                      <a:endParaRPr lang="en-US" sz="1000" b="1" i="1" u="none" strike="noStrike" dirty="0">
                        <a:solidFill>
                          <a:srgbClr val="FFFF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smtClean="0">
                          <a:effectLst/>
                        </a:rPr>
                        <a:t>100.00</a:t>
                      </a:r>
                      <a:endParaRPr lang="en-US" sz="1000" b="1" i="1" u="none" strike="noStrike" dirty="0">
                        <a:solidFill>
                          <a:srgbClr val="FFFF00"/>
                        </a:solidFill>
                        <a:effectLst/>
                        <a:latin typeface="Times New Roman" pitchFamily="18" charset="0"/>
                        <a:cs typeface="Times New Roman" pitchFamily="18" charset="0"/>
                      </a:endParaRPr>
                    </a:p>
                  </a:txBody>
                  <a:tcPr marL="9525" marR="9525" marT="9525" marB="0" anchor="ctr"/>
                </a:tc>
              </a:tr>
            </a:tbl>
          </a:graphicData>
        </a:graphic>
      </p:graphicFrame>
    </p:spTree>
    <p:extLst>
      <p:ext uri="{BB962C8B-B14F-4D97-AF65-F5344CB8AC3E}">
        <p14:creationId xmlns:p14="http://schemas.microsoft.com/office/powerpoint/2010/main" val="2279587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64101B75-4FA2-B850-BFF2-511F1BFB43E4}"/>
              </a:ext>
            </a:extLst>
          </p:cNvPr>
          <p:cNvSpPr txBox="1">
            <a:spLocks/>
          </p:cNvSpPr>
          <p:nvPr/>
        </p:nvSpPr>
        <p:spPr>
          <a:xfrm>
            <a:off x="1918741" y="718857"/>
            <a:ext cx="9533744" cy="7202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5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dirty="0">
                <a:latin typeface="Arial" panose="020B0604020202020204" pitchFamily="34" charset="0"/>
                <a:cs typeface="Arial" panose="020B0604020202020204" pitchFamily="34" charset="0"/>
              </a:rPr>
              <a:t>¿</a:t>
            </a:r>
            <a:r>
              <a:rPr lang="es-GT" b="1" dirty="0">
                <a:latin typeface="Arial" panose="020B0604020202020204" pitchFamily="34" charset="0"/>
                <a:cs typeface="Arial" panose="020B0604020202020204" pitchFamily="34" charset="0"/>
              </a:rPr>
              <a:t>QUÉ RESULTADOS SE OBTUVIERON EN EL MARCO DE LA PGG?</a:t>
            </a:r>
            <a:r>
              <a:rPr lang="es-GT" dirty="0">
                <a:solidFill>
                  <a:schemeClr val="accent1">
                    <a:lumMod val="50000"/>
                  </a:schemeClr>
                </a:solidFill>
                <a:latin typeface="Arial" panose="020B0604020202020204" pitchFamily="34" charset="0"/>
                <a:cs typeface="Arial" panose="020B0604020202020204" pitchFamily="34" charset="0"/>
              </a:rPr>
              <a:t/>
            </a: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pic>
        <p:nvPicPr>
          <p:cNvPr id="4" name="Picture 6" descr="Noticias de Canción de Abril - TuneCore">
            <a:extLst>
              <a:ext uri="{FF2B5EF4-FFF2-40B4-BE49-F238E27FC236}">
                <a16:creationId xmlns:a16="http://schemas.microsoft.com/office/drawing/2014/main" xmlns="" id="{33CEF56E-36C1-A6B0-7FD1-B22090785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18" y="259834"/>
            <a:ext cx="1321595" cy="1315302"/>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xmlns="" id="{98796864-5FD5-F94B-BBB5-6EBF2817A87E}"/>
              </a:ext>
            </a:extLst>
          </p:cNvPr>
          <p:cNvSpPr txBox="1">
            <a:spLocks/>
          </p:cNvSpPr>
          <p:nvPr/>
        </p:nvSpPr>
        <p:spPr>
          <a:xfrm>
            <a:off x="961415" y="1682528"/>
            <a:ext cx="10300570" cy="4648264"/>
          </a:xfrm>
          <a:prstGeom prst="rect">
            <a:avLst/>
          </a:prstGeom>
          <a:noFill/>
          <a:effectLst>
            <a:outerShdw blurRad="50800" dist="50800" dir="5400000" sx="1000" sy="1000" algn="ctr" rotWithShape="0">
              <a:srgbClr val="000000"/>
            </a:outerShdw>
          </a:effectLst>
        </p:spPr>
        <p:txBody>
          <a:bodyPr vert="horz" lIns="91440" tIns="45720" rIns="91440" bIns="45720" rtlCol="0" anchor="t"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14000"/>
              </a:lnSpc>
            </a:pPr>
            <a:r>
              <a:rPr lang="es-GT" sz="1400" b="0" dirty="0">
                <a:solidFill>
                  <a:schemeClr val="tx1"/>
                </a:solidFill>
                <a:latin typeface="Arial" panose="020B0604020202020204" pitchFamily="34" charset="0"/>
                <a:cs typeface="Arial" panose="020B0604020202020204" pitchFamily="34" charset="0"/>
              </a:rPr>
              <a:t>La </a:t>
            </a:r>
            <a:r>
              <a:rPr lang="es-GT" sz="1400" dirty="0">
                <a:solidFill>
                  <a:schemeClr val="tx1"/>
                </a:solidFill>
                <a:latin typeface="Arial" panose="020B0604020202020204" pitchFamily="34" charset="0"/>
                <a:cs typeface="Arial" panose="020B0604020202020204" pitchFamily="34" charset="0"/>
              </a:rPr>
              <a:t>Política General de Gobierno </a:t>
            </a:r>
            <a:r>
              <a:rPr lang="es-GT" sz="1400" b="0" dirty="0">
                <a:solidFill>
                  <a:schemeClr val="tx1"/>
                </a:solidFill>
                <a:latin typeface="Arial" panose="020B0604020202020204" pitchFamily="34" charset="0"/>
                <a:cs typeface="Arial" panose="020B0604020202020204" pitchFamily="34" charset="0"/>
              </a:rPr>
              <a:t>(</a:t>
            </a:r>
            <a:r>
              <a:rPr lang="es-GT" sz="1400" b="0" dirty="0" err="1">
                <a:solidFill>
                  <a:schemeClr val="tx1"/>
                </a:solidFill>
                <a:latin typeface="Arial" panose="020B0604020202020204" pitchFamily="34" charset="0"/>
                <a:cs typeface="Arial" panose="020B0604020202020204" pitchFamily="34" charset="0"/>
              </a:rPr>
              <a:t>PGG</a:t>
            </a:r>
            <a:r>
              <a:rPr lang="es-GT" sz="1400" b="0" dirty="0">
                <a:solidFill>
                  <a:schemeClr val="tx1"/>
                </a:solidFill>
                <a:latin typeface="Arial" panose="020B0604020202020204" pitchFamily="34" charset="0"/>
                <a:cs typeface="Arial" panose="020B0604020202020204" pitchFamily="34" charset="0"/>
              </a:rPr>
              <a:t>) es el plan de acción del Gobierno de Guatemala, en donde se plasman los objetivos estratégicos y los lineamientos de las políticas públicas.</a:t>
            </a:r>
          </a:p>
          <a:p>
            <a:pPr algn="just">
              <a:lnSpc>
                <a:spcPct val="114000"/>
              </a:lnSpc>
            </a:pPr>
            <a:endParaRPr lang="es-GT" sz="1400" b="0" dirty="0">
              <a:solidFill>
                <a:schemeClr val="tx1"/>
              </a:solidFill>
              <a:latin typeface="Arial" panose="020B0604020202020204" pitchFamily="34" charset="0"/>
              <a:cs typeface="Arial" panose="020B0604020202020204" pitchFamily="34" charset="0"/>
            </a:endParaRPr>
          </a:p>
          <a:p>
            <a:pPr algn="just">
              <a:lnSpc>
                <a:spcPct val="114000"/>
              </a:lnSpc>
            </a:pPr>
            <a:r>
              <a:rPr lang="es-GT" sz="1400" b="0" dirty="0">
                <a:solidFill>
                  <a:schemeClr val="tx1"/>
                </a:solidFill>
                <a:latin typeface="Arial" panose="020B0604020202020204" pitchFamily="34" charset="0"/>
                <a:cs typeface="Arial" panose="020B0604020202020204" pitchFamily="34" charset="0"/>
              </a:rPr>
              <a:t>La Secretaría de Bienestar Social de la Presidencia de la República durante el </a:t>
            </a:r>
            <a:r>
              <a:rPr lang="es-GT" sz="1400" b="0" dirty="0" smtClean="0">
                <a:solidFill>
                  <a:schemeClr val="tx1"/>
                </a:solidFill>
                <a:latin typeface="Arial" panose="020B0604020202020204" pitchFamily="34" charset="0"/>
                <a:cs typeface="Arial" panose="020B0604020202020204" pitchFamily="34" charset="0"/>
              </a:rPr>
              <a:t>tercer </a:t>
            </a:r>
            <a:r>
              <a:rPr lang="es-GT" sz="1400" b="0" dirty="0">
                <a:solidFill>
                  <a:schemeClr val="tx1"/>
                </a:solidFill>
                <a:latin typeface="Arial" panose="020B0604020202020204" pitchFamily="34" charset="0"/>
                <a:cs typeface="Arial" panose="020B0604020202020204" pitchFamily="34" charset="0"/>
              </a:rPr>
              <a:t>cuatrimestre reportado, destaca los siguientes resultados:</a:t>
            </a:r>
          </a:p>
          <a:p>
            <a:pPr marL="285750" indent="-285750" algn="just">
              <a:lnSpc>
                <a:spcPct val="114000"/>
              </a:lnSpc>
              <a:buFont typeface="Arial" pitchFamily="34" charset="0"/>
              <a:buChar char="•"/>
            </a:pPr>
            <a:r>
              <a:rPr lang="es-ES" sz="1400" b="0" dirty="0">
                <a:solidFill>
                  <a:schemeClr val="tx1"/>
                </a:solidFill>
                <a:latin typeface="Arial" panose="020B0604020202020204" pitchFamily="34" charset="0"/>
                <a:cs typeface="Arial" panose="020B0604020202020204" pitchFamily="34" charset="0"/>
              </a:rPr>
              <a:t>Atención a </a:t>
            </a:r>
            <a:r>
              <a:rPr lang="es-ES" sz="1400" dirty="0" smtClean="0">
                <a:solidFill>
                  <a:schemeClr val="tx1"/>
                </a:solidFill>
                <a:latin typeface="Arial" panose="020B0604020202020204" pitchFamily="34" charset="0"/>
                <a:cs typeface="Arial" panose="020B0604020202020204" pitchFamily="34" charset="0"/>
              </a:rPr>
              <a:t>3,408</a:t>
            </a:r>
            <a:r>
              <a:rPr lang="es-ES" sz="1400" b="0" dirty="0" smtClean="0">
                <a:solidFill>
                  <a:schemeClr val="tx1"/>
                </a:solidFill>
                <a:latin typeface="Arial" panose="020B0604020202020204" pitchFamily="34" charset="0"/>
                <a:cs typeface="Arial" panose="020B0604020202020204" pitchFamily="34" charset="0"/>
              </a:rPr>
              <a:t> </a:t>
            </a:r>
            <a:r>
              <a:rPr lang="es-ES" sz="1400" b="0" dirty="0">
                <a:solidFill>
                  <a:schemeClr val="tx1"/>
                </a:solidFill>
                <a:latin typeface="Arial" panose="020B0604020202020204" pitchFamily="34" charset="0"/>
                <a:cs typeface="Arial" panose="020B0604020202020204" pitchFamily="34" charset="0"/>
              </a:rPr>
              <a:t>NNA, </a:t>
            </a:r>
            <a:r>
              <a:rPr lang="es-ES" sz="1400" dirty="0" smtClean="0">
                <a:solidFill>
                  <a:schemeClr val="tx1"/>
                </a:solidFill>
                <a:latin typeface="Arial" panose="020B0604020202020204" pitchFamily="34" charset="0"/>
                <a:cs typeface="Arial" panose="020B0604020202020204" pitchFamily="34" charset="0"/>
              </a:rPr>
              <a:t>2,421</a:t>
            </a:r>
            <a:r>
              <a:rPr lang="es-ES" sz="1400" b="0" dirty="0" smtClean="0">
                <a:solidFill>
                  <a:schemeClr val="tx1"/>
                </a:solidFill>
                <a:latin typeface="Arial" panose="020B0604020202020204" pitchFamily="34" charset="0"/>
                <a:cs typeface="Arial" panose="020B0604020202020204" pitchFamily="34" charset="0"/>
              </a:rPr>
              <a:t> </a:t>
            </a:r>
            <a:r>
              <a:rPr lang="es-ES" sz="1400" b="0" dirty="0">
                <a:solidFill>
                  <a:schemeClr val="tx1"/>
                </a:solidFill>
                <a:latin typeface="Arial" panose="020B0604020202020204" pitchFamily="34" charset="0"/>
                <a:cs typeface="Arial" panose="020B0604020202020204" pitchFamily="34" charset="0"/>
              </a:rPr>
              <a:t>familias y </a:t>
            </a:r>
            <a:r>
              <a:rPr lang="es-ES" sz="1400" dirty="0" smtClean="0">
                <a:solidFill>
                  <a:schemeClr val="tx1"/>
                </a:solidFill>
                <a:latin typeface="Arial" panose="020B0604020202020204" pitchFamily="34" charset="0"/>
                <a:cs typeface="Arial" panose="020B0604020202020204" pitchFamily="34" charset="0"/>
              </a:rPr>
              <a:t>28</a:t>
            </a:r>
            <a:r>
              <a:rPr lang="es-ES" sz="1400" b="0" dirty="0" smtClean="0">
                <a:solidFill>
                  <a:schemeClr val="tx1"/>
                </a:solidFill>
                <a:latin typeface="Arial" panose="020B0604020202020204" pitchFamily="34" charset="0"/>
                <a:cs typeface="Arial" panose="020B0604020202020204" pitchFamily="34" charset="0"/>
              </a:rPr>
              <a:t> </a:t>
            </a:r>
            <a:r>
              <a:rPr lang="es-ES" sz="1400" b="0" dirty="0">
                <a:solidFill>
                  <a:schemeClr val="tx1"/>
                </a:solidFill>
                <a:latin typeface="Arial" panose="020B0604020202020204" pitchFamily="34" charset="0"/>
                <a:cs typeface="Arial" panose="020B0604020202020204" pitchFamily="34" charset="0"/>
              </a:rPr>
              <a:t>entidades; como población atendida en los diferentes programas y servicios dirigidos al fortalecimiento de las familias y la comunidad en el cumplimiento de sus responsabilidades de cuidado, atención, educación y protección de las niñas, niños y/o adolescentes</a:t>
            </a:r>
            <a:r>
              <a:rPr lang="es-GT" sz="1400" b="0" dirty="0" smtClean="0">
                <a:solidFill>
                  <a:schemeClr val="tx1"/>
                </a:solidFill>
                <a:latin typeface="Arial" panose="020B0604020202020204" pitchFamily="34" charset="0"/>
                <a:cs typeface="Arial" panose="020B0604020202020204" pitchFamily="34" charset="0"/>
              </a:rPr>
              <a:t>)</a:t>
            </a:r>
            <a:endParaRPr lang="es-GT" sz="1400" b="0" dirty="0">
              <a:solidFill>
                <a:schemeClr val="tx1"/>
              </a:solidFill>
              <a:latin typeface="Arial" panose="020B0604020202020204" pitchFamily="34" charset="0"/>
              <a:cs typeface="Arial" panose="020B0604020202020204" pitchFamily="34" charset="0"/>
            </a:endParaRPr>
          </a:p>
          <a:p>
            <a:pPr marL="285750" indent="-285750" algn="just">
              <a:lnSpc>
                <a:spcPct val="114000"/>
              </a:lnSpc>
              <a:buFont typeface="Arial" pitchFamily="34" charset="0"/>
              <a:buChar char="•"/>
            </a:pPr>
            <a:r>
              <a:rPr lang="es-GT" sz="1400" b="0" dirty="0">
                <a:solidFill>
                  <a:schemeClr val="tx1"/>
                </a:solidFill>
                <a:latin typeface="Arial" panose="020B0604020202020204" pitchFamily="34" charset="0"/>
                <a:cs typeface="Arial" panose="020B0604020202020204" pitchFamily="34" charset="0"/>
              </a:rPr>
              <a:t>Atención a </a:t>
            </a:r>
            <a:r>
              <a:rPr lang="es-GT" sz="1400" dirty="0">
                <a:solidFill>
                  <a:schemeClr val="tx1"/>
                </a:solidFill>
                <a:latin typeface="Arial" panose="020B0604020202020204" pitchFamily="34" charset="0"/>
                <a:cs typeface="Arial" panose="020B0604020202020204" pitchFamily="34" charset="0"/>
              </a:rPr>
              <a:t>11,405</a:t>
            </a:r>
            <a:r>
              <a:rPr lang="es-GT" sz="1400" b="0" dirty="0" smtClean="0">
                <a:solidFill>
                  <a:schemeClr val="tx1"/>
                </a:solidFill>
                <a:latin typeface="Arial" panose="020B0604020202020204" pitchFamily="34" charset="0"/>
                <a:cs typeface="Arial" panose="020B0604020202020204" pitchFamily="34" charset="0"/>
              </a:rPr>
              <a:t> </a:t>
            </a:r>
            <a:r>
              <a:rPr lang="es-GT" sz="1400" b="0" dirty="0">
                <a:solidFill>
                  <a:schemeClr val="tx1"/>
                </a:solidFill>
                <a:latin typeface="Arial" panose="020B0604020202020204" pitchFamily="34" charset="0"/>
                <a:cs typeface="Arial" panose="020B0604020202020204" pitchFamily="34" charset="0"/>
              </a:rPr>
              <a:t>niños, niñas y adolescentes mediante los programas y acciones que brindan alternativas de acogimiento familiar temporal, protección y abrigo residencial y no residencial que por orden de autoridad judicial competente son separados de su familia o que no cuentan con ella.</a:t>
            </a:r>
          </a:p>
          <a:p>
            <a:pPr marL="285750" indent="-285750" algn="just">
              <a:lnSpc>
                <a:spcPct val="114000"/>
              </a:lnSpc>
              <a:buFont typeface="Arial" pitchFamily="34" charset="0"/>
              <a:buChar char="•"/>
            </a:pPr>
            <a:r>
              <a:rPr lang="es-GT" sz="1400" b="0" dirty="0">
                <a:solidFill>
                  <a:schemeClr val="tx1"/>
                </a:solidFill>
                <a:latin typeface="Arial" panose="020B0604020202020204" pitchFamily="34" charset="0"/>
                <a:cs typeface="Arial" panose="020B0604020202020204" pitchFamily="34" charset="0"/>
              </a:rPr>
              <a:t>Atención a </a:t>
            </a:r>
            <a:r>
              <a:rPr lang="es-GT" sz="1400" dirty="0" smtClean="0">
                <a:solidFill>
                  <a:schemeClr val="tx1"/>
                </a:solidFill>
                <a:latin typeface="Arial" panose="020B0604020202020204" pitchFamily="34" charset="0"/>
                <a:cs typeface="Arial" panose="020B0604020202020204" pitchFamily="34" charset="0"/>
              </a:rPr>
              <a:t>2,246</a:t>
            </a:r>
            <a:r>
              <a:rPr lang="es-GT" sz="1400" b="0" dirty="0" smtClean="0">
                <a:solidFill>
                  <a:schemeClr val="tx1"/>
                </a:solidFill>
                <a:latin typeface="Arial" panose="020B0604020202020204" pitchFamily="34" charset="0"/>
                <a:cs typeface="Arial" panose="020B0604020202020204" pitchFamily="34" charset="0"/>
              </a:rPr>
              <a:t> </a:t>
            </a:r>
            <a:r>
              <a:rPr lang="es-GT" sz="1400" b="0" dirty="0">
                <a:solidFill>
                  <a:schemeClr val="tx1"/>
                </a:solidFill>
                <a:latin typeface="Arial" panose="020B0604020202020204" pitchFamily="34" charset="0"/>
                <a:cs typeface="Arial" panose="020B0604020202020204" pitchFamily="34" charset="0"/>
              </a:rPr>
              <a:t>adolescentes en los programas de orientación y capacitación para reinserción y resocialización de adolescentes que mediante orden judicial, han sido sujetos a una medida de coerción o sanción por la infracción a la ley penal.</a:t>
            </a:r>
          </a:p>
          <a:p>
            <a:pPr algn="just">
              <a:lnSpc>
                <a:spcPct val="114000"/>
              </a:lnSpc>
            </a:pPr>
            <a:endParaRPr lang="es-GT" sz="1400" b="0" dirty="0">
              <a:solidFill>
                <a:schemeClr val="tx1"/>
              </a:solidFill>
              <a:latin typeface="Arial" panose="020B0604020202020204" pitchFamily="34" charset="0"/>
              <a:cs typeface="Arial" panose="020B0604020202020204" pitchFamily="34" charset="0"/>
            </a:endParaRPr>
          </a:p>
          <a:p>
            <a:pPr algn="just">
              <a:lnSpc>
                <a:spcPct val="114000"/>
              </a:lnSpc>
            </a:pPr>
            <a:r>
              <a:rPr lang="es-GT" sz="1400" b="0" dirty="0">
                <a:solidFill>
                  <a:schemeClr val="tx1"/>
                </a:solidFill>
                <a:latin typeface="Arial" panose="020B0604020202020204" pitchFamily="34" charset="0"/>
                <a:cs typeface="Arial" panose="020B0604020202020204" pitchFamily="34" charset="0"/>
              </a:rPr>
              <a:t>Contribuyendo indirectamente en los siguientes pilares de la </a:t>
            </a:r>
            <a:r>
              <a:rPr lang="es-GT" sz="1400" b="0" dirty="0" err="1">
                <a:solidFill>
                  <a:schemeClr val="tx1"/>
                </a:solidFill>
                <a:latin typeface="Arial" panose="020B0604020202020204" pitchFamily="34" charset="0"/>
                <a:cs typeface="Arial" panose="020B0604020202020204" pitchFamily="34" charset="0"/>
              </a:rPr>
              <a:t>PGG</a:t>
            </a:r>
            <a:r>
              <a:rPr lang="es-GT" sz="1400" b="0" dirty="0">
                <a:solidFill>
                  <a:schemeClr val="tx1"/>
                </a:solidFill>
                <a:latin typeface="Arial" panose="020B0604020202020204" pitchFamily="34" charset="0"/>
                <a:cs typeface="Arial" panose="020B0604020202020204" pitchFamily="34" charset="0"/>
              </a:rPr>
              <a:t>:</a:t>
            </a:r>
          </a:p>
          <a:p>
            <a:pPr marL="285750" indent="-285750" algn="just">
              <a:lnSpc>
                <a:spcPct val="114000"/>
              </a:lnSpc>
              <a:buFont typeface="Arial" pitchFamily="34" charset="0"/>
              <a:buChar char="•"/>
            </a:pPr>
            <a:r>
              <a:rPr lang="es-GT" sz="1400" dirty="0">
                <a:solidFill>
                  <a:schemeClr val="tx1"/>
                </a:solidFill>
                <a:latin typeface="Arial" panose="020B0604020202020204" pitchFamily="34" charset="0"/>
                <a:cs typeface="Arial" panose="020B0604020202020204" pitchFamily="34" charset="0"/>
              </a:rPr>
              <a:t>Pilar Desarrollo Social.</a:t>
            </a:r>
            <a:endParaRPr lang="es-GT" sz="1400" b="0" dirty="0">
              <a:solidFill>
                <a:schemeClr val="tx1"/>
              </a:solidFill>
              <a:latin typeface="Arial" panose="020B0604020202020204" pitchFamily="34" charset="0"/>
              <a:cs typeface="Arial" panose="020B0604020202020204" pitchFamily="34" charset="0"/>
            </a:endParaRPr>
          </a:p>
          <a:p>
            <a:pPr marL="285750" indent="-285750" algn="just">
              <a:lnSpc>
                <a:spcPct val="114000"/>
              </a:lnSpc>
              <a:buFont typeface="Arial" pitchFamily="34" charset="0"/>
              <a:buChar char="•"/>
            </a:pPr>
            <a:r>
              <a:rPr lang="es-GT" sz="1400" dirty="0">
                <a:solidFill>
                  <a:schemeClr val="tx1"/>
                </a:solidFill>
                <a:latin typeface="Arial" panose="020B0604020202020204" pitchFamily="34" charset="0"/>
                <a:cs typeface="Arial" panose="020B0604020202020204" pitchFamily="34" charset="0"/>
              </a:rPr>
              <a:t>Pilar Gobernabilidad y Seguridad en Desarrollo</a:t>
            </a:r>
            <a:r>
              <a:rPr lang="es-GT" sz="1400" b="0" dirty="0">
                <a:solidFill>
                  <a:schemeClr val="tx1"/>
                </a:solidFill>
                <a:latin typeface="Arial" panose="020B0604020202020204" pitchFamily="34" charset="0"/>
                <a:cs typeface="Arial" panose="020B0604020202020204" pitchFamily="34" charset="0"/>
              </a:rPr>
              <a:t>.</a:t>
            </a:r>
          </a:p>
          <a:p>
            <a:pPr algn="just">
              <a:lnSpc>
                <a:spcPct val="114000"/>
              </a:lnSpc>
            </a:pPr>
            <a:endParaRPr lang="es-GT" sz="1400" b="0" dirty="0">
              <a:solidFill>
                <a:schemeClr val="accent1">
                  <a:lumMod val="50000"/>
                </a:schemeClr>
              </a:solidFill>
              <a:latin typeface="Arial" panose="020B0604020202020204" pitchFamily="34" charset="0"/>
              <a:cs typeface="Arial" panose="020B0604020202020204" pitchFamily="34" charset="0"/>
            </a:endParaRPr>
          </a:p>
          <a:p>
            <a:pPr algn="just">
              <a:lnSpc>
                <a:spcPct val="114000"/>
              </a:lnSpc>
            </a:pPr>
            <a:endParaRPr lang="es-GT" sz="1400" b="0" dirty="0">
              <a:solidFill>
                <a:schemeClr val="accent1">
                  <a:lumMod val="50000"/>
                </a:schemeClr>
              </a:solidFill>
              <a:latin typeface="Arial" panose="020B0604020202020204" pitchFamily="34" charset="0"/>
              <a:cs typeface="Arial" panose="020B0604020202020204" pitchFamily="34" charset="0"/>
            </a:endParaRPr>
          </a:p>
          <a:p>
            <a:pPr algn="just">
              <a:lnSpc>
                <a:spcPct val="114000"/>
              </a:lnSpc>
            </a:pPr>
            <a:r>
              <a:rPr lang="es-GT" sz="1400" b="0" dirty="0">
                <a:solidFill>
                  <a:schemeClr val="accent1">
                    <a:lumMod val="50000"/>
                  </a:schemeClr>
                </a:solidFill>
                <a:latin typeface="Arial" panose="020B0604020202020204" pitchFamily="34" charset="0"/>
                <a:cs typeface="Arial" panose="020B0604020202020204" pitchFamily="34" charset="0"/>
              </a:rPr>
              <a:t/>
            </a:r>
            <a:br>
              <a:rPr lang="es-GT" sz="1400" b="0" dirty="0">
                <a:solidFill>
                  <a:schemeClr val="accent1">
                    <a:lumMod val="50000"/>
                  </a:schemeClr>
                </a:solidFill>
                <a:latin typeface="Arial" panose="020B0604020202020204" pitchFamily="34" charset="0"/>
                <a:cs typeface="Arial" panose="020B0604020202020204" pitchFamily="34" charset="0"/>
              </a:rPr>
            </a:br>
            <a:endParaRPr lang="es-GT" sz="14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6892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0" descr="Iconos de Transparencia - 450 iconos vectoriales gratis">
            <a:extLst>
              <a:ext uri="{FF2B5EF4-FFF2-40B4-BE49-F238E27FC236}">
                <a16:creationId xmlns:a16="http://schemas.microsoft.com/office/drawing/2014/main" xmlns="" id="{4074EAA9-9DE1-EA95-2715-27637A1C8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54" y="232480"/>
            <a:ext cx="1471205" cy="1471206"/>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xmlns="" id="{4AB3332E-3389-0D34-5715-67A3C39BF558}"/>
              </a:ext>
            </a:extLst>
          </p:cNvPr>
          <p:cNvSpPr txBox="1">
            <a:spLocks/>
          </p:cNvSpPr>
          <p:nvPr/>
        </p:nvSpPr>
        <p:spPr>
          <a:xfrm>
            <a:off x="2038661" y="914400"/>
            <a:ext cx="9714067" cy="101898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6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b="1" dirty="0">
                <a:latin typeface="Arial" panose="020B0604020202020204" pitchFamily="34" charset="0"/>
                <a:cs typeface="Arial" panose="020B0604020202020204" pitchFamily="34" charset="0"/>
              </a:rPr>
              <a:t>¿QUÉ MEDIDAS DE TRANSPARENCIA SE HAN APLICADO?</a:t>
            </a:r>
            <a:br>
              <a:rPr lang="es-GT" b="1" dirty="0">
                <a:latin typeface="Arial" panose="020B0604020202020204" pitchFamily="34" charset="0"/>
                <a:cs typeface="Arial" panose="020B0604020202020204" pitchFamily="34" charset="0"/>
              </a:rPr>
            </a:br>
            <a:r>
              <a:rPr lang="es-GT" b="1" dirty="0">
                <a:solidFill>
                  <a:schemeClr val="accent1">
                    <a:lumMod val="50000"/>
                  </a:schemeClr>
                </a:solidFill>
                <a:latin typeface="Arial" panose="020B0604020202020204" pitchFamily="34" charset="0"/>
                <a:cs typeface="Arial" panose="020B0604020202020204" pitchFamily="34" charset="0"/>
              </a:rPr>
              <a:t/>
            </a:r>
            <a:br>
              <a:rPr lang="es-GT" b="1"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9" name="Google Shape;283;p45"/>
          <p:cNvSpPr txBox="1"/>
          <p:nvPr/>
        </p:nvSpPr>
        <p:spPr>
          <a:xfrm>
            <a:off x="661346" y="1933389"/>
            <a:ext cx="6640273" cy="3853542"/>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s-GT" sz="1800" b="0" i="0" u="none" strike="noStrike" cap="none" dirty="0">
                <a:solidFill>
                  <a:schemeClr val="dk1"/>
                </a:solidFill>
                <a:latin typeface="Arial"/>
                <a:ea typeface="Arial"/>
                <a:cs typeface="Arial"/>
                <a:sym typeface="Arial"/>
              </a:rPr>
              <a:t>Para garantizar el uso adecuado del dinero público y el avance en el cumplimiento de los objetivos de Estado, la Secretaría de Bienestar Social de la Presidencia de la República ha adoptado como medidas de transparencia: Implementación  de Normativas Internas (Manuales y Reglamentos) en los cuales se da a conocer la metodología de ejecución de los Recursos Financieros asignados, así como capacitaciones en el manejo y transparencia del presupuesto vigente.</a:t>
            </a:r>
            <a:endParaRPr sz="1800" b="0" i="0" u="none" strike="noStrike" cap="none" dirty="0">
              <a:solidFill>
                <a:srgbClr val="1F3864"/>
              </a:solidFill>
              <a:latin typeface="Arial"/>
              <a:ea typeface="Arial"/>
              <a:cs typeface="Arial"/>
              <a:sym typeface="Arial"/>
            </a:endParaRPr>
          </a:p>
        </p:txBody>
      </p:sp>
      <p:sp>
        <p:nvSpPr>
          <p:cNvPr id="10" name="Google Shape;284;p45"/>
          <p:cNvSpPr txBox="1"/>
          <p:nvPr/>
        </p:nvSpPr>
        <p:spPr>
          <a:xfrm>
            <a:off x="7717379" y="2115094"/>
            <a:ext cx="4204803" cy="3347356"/>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s-GT" sz="1800" b="0" i="0" u="none" strike="noStrike" cap="none" dirty="0" smtClean="0">
                <a:solidFill>
                  <a:schemeClr val="dk1"/>
                </a:solidFill>
                <a:latin typeface="Arial"/>
                <a:ea typeface="Arial"/>
                <a:cs typeface="Arial"/>
                <a:sym typeface="Arial"/>
              </a:rPr>
              <a:t>La </a:t>
            </a:r>
            <a:r>
              <a:rPr lang="es-GT" dirty="0">
                <a:solidFill>
                  <a:schemeClr val="dk1"/>
                </a:solidFill>
                <a:latin typeface="Arial"/>
                <a:ea typeface="Arial"/>
                <a:cs typeface="Arial"/>
                <a:sym typeface="Arial"/>
              </a:rPr>
              <a:t>Secretaría</a:t>
            </a:r>
            <a:r>
              <a:rPr lang="es-GT" sz="1800" b="0" i="0" u="none" strike="noStrike" cap="none" dirty="0" smtClean="0">
                <a:solidFill>
                  <a:schemeClr val="dk1"/>
                </a:solidFill>
                <a:latin typeface="Arial"/>
                <a:ea typeface="Arial"/>
                <a:cs typeface="Arial"/>
                <a:sym typeface="Arial"/>
              </a:rPr>
              <a:t> de Bienestar Social de la Presidencia de la República ha aplicado y seguirá aplicando las Leyes inherentes y normativas internas con el objetivo de fortalecer la transparencia del uso de los recursos </a:t>
            </a:r>
            <a:r>
              <a:rPr lang="es-GT" dirty="0">
                <a:solidFill>
                  <a:schemeClr val="dk1"/>
                </a:solidFill>
                <a:latin typeface="Arial"/>
                <a:ea typeface="Arial"/>
                <a:cs typeface="Arial"/>
                <a:sym typeface="Arial"/>
              </a:rPr>
              <a:t>financieros</a:t>
            </a:r>
            <a:r>
              <a:rPr lang="es-GT" sz="1800" b="0" i="0" u="none" strike="noStrike" cap="none" dirty="0" smtClean="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9612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Icono-Comprensión-Desafio Neurolectura | Desafío Neurolectura">
            <a:extLst>
              <a:ext uri="{FF2B5EF4-FFF2-40B4-BE49-F238E27FC236}">
                <a16:creationId xmlns:a16="http://schemas.microsoft.com/office/drawing/2014/main" xmlns="" id="{8952357C-A30C-7DA6-C185-AC98B251A3E3}"/>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154406" y="133797"/>
            <a:ext cx="1796960" cy="1814841"/>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xmlns="" id="{139E529B-C2BE-B18C-C69B-B71DDB2F5DD2}"/>
              </a:ext>
            </a:extLst>
          </p:cNvPr>
          <p:cNvSpPr txBox="1">
            <a:spLocks/>
          </p:cNvSpPr>
          <p:nvPr/>
        </p:nvSpPr>
        <p:spPr>
          <a:xfrm>
            <a:off x="2059103" y="886048"/>
            <a:ext cx="9693625"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sz="2400" b="1" dirty="0">
                <a:latin typeface="Arial" panose="020B0604020202020204" pitchFamily="34" charset="0"/>
                <a:cs typeface="Arial" panose="020B0604020202020204" pitchFamily="34" charset="0"/>
              </a:rPr>
              <a:t>¿QUÉ DESAFÍOS INSTITUCIONALES SE ESPERAN DURANTE 2023?</a:t>
            </a:r>
            <a:endParaRPr lang="es-GT" sz="2400" b="1" dirty="0">
              <a:solidFill>
                <a:schemeClr val="accent1">
                  <a:lumMod val="50000"/>
                </a:schemeClr>
              </a:solidFill>
              <a:latin typeface="Arial" panose="020B0604020202020204" pitchFamily="34" charset="0"/>
              <a:cs typeface="Arial" panose="020B0604020202020204" pitchFamily="34" charset="0"/>
            </a:endParaRPr>
          </a:p>
        </p:txBody>
      </p:sp>
      <p:sp>
        <p:nvSpPr>
          <p:cNvPr id="9" name="Título 1">
            <a:extLst>
              <a:ext uri="{FF2B5EF4-FFF2-40B4-BE49-F238E27FC236}">
                <a16:creationId xmlns:a16="http://schemas.microsoft.com/office/drawing/2014/main" xmlns="" id="{08CA26F1-63C3-1546-9281-C76803D67E19}"/>
              </a:ext>
            </a:extLst>
          </p:cNvPr>
          <p:cNvSpPr txBox="1">
            <a:spLocks/>
          </p:cNvSpPr>
          <p:nvPr/>
        </p:nvSpPr>
        <p:spPr>
          <a:xfrm>
            <a:off x="938586" y="2159677"/>
            <a:ext cx="10465485" cy="4389337"/>
          </a:xfrm>
          <a:prstGeom prst="rect">
            <a:avLst/>
          </a:prstGeom>
          <a:noFill/>
          <a:effectLst>
            <a:outerShdw blurRad="50800" dist="50800" dir="5400000" sx="1000" sy="1000" algn="ctr" rotWithShape="0">
              <a:srgbClr val="000000"/>
            </a:outerShdw>
          </a:effectLst>
        </p:spPr>
        <p:txBody>
          <a:bodyPr vert="horz" lIns="91440" tIns="45720" rIns="91440" bIns="45720" rtlCol="0" anchor="t"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14000"/>
              </a:lnSpc>
            </a:pPr>
            <a:r>
              <a:rPr lang="es-GT" sz="1800" b="0" dirty="0">
                <a:solidFill>
                  <a:schemeClr val="tx1"/>
                </a:solidFill>
                <a:latin typeface="Arial" panose="020B0604020202020204" pitchFamily="34" charset="0"/>
                <a:cs typeface="Arial" panose="020B0604020202020204" pitchFamily="34" charset="0"/>
              </a:rPr>
              <a:t>Los </a:t>
            </a:r>
            <a:r>
              <a:rPr lang="es-GT" sz="1800" dirty="0">
                <a:solidFill>
                  <a:schemeClr val="tx1"/>
                </a:solidFill>
                <a:latin typeface="Arial" panose="020B0604020202020204" pitchFamily="34" charset="0"/>
                <a:cs typeface="Arial" panose="020B0604020202020204" pitchFamily="34" charset="0"/>
              </a:rPr>
              <a:t>principales desafíos </a:t>
            </a:r>
            <a:r>
              <a:rPr lang="es-GT" sz="1800" b="0" dirty="0">
                <a:solidFill>
                  <a:schemeClr val="tx1"/>
                </a:solidFill>
                <a:latin typeface="Arial" panose="020B0604020202020204" pitchFamily="34" charset="0"/>
                <a:cs typeface="Arial" panose="020B0604020202020204" pitchFamily="34" charset="0"/>
              </a:rPr>
              <a:t>de la Secretaría de Bienestar Social en cuanto al uso de los recursos públicos y el cumplimiento de los planes nacionales son:</a:t>
            </a:r>
          </a:p>
          <a:p>
            <a:pPr algn="just">
              <a:lnSpc>
                <a:spcPct val="114000"/>
              </a:lnSpc>
            </a:pPr>
            <a:endParaRPr lang="es-GT" sz="1400" b="0" dirty="0">
              <a:solidFill>
                <a:schemeClr val="tx1"/>
              </a:solidFill>
              <a:latin typeface="Arial" panose="020B0604020202020204" pitchFamily="34" charset="0"/>
              <a:cs typeface="Arial" panose="020B0604020202020204" pitchFamily="34" charset="0"/>
            </a:endParaRPr>
          </a:p>
          <a:p>
            <a:pPr marL="285750" indent="-285750" algn="just">
              <a:lnSpc>
                <a:spcPct val="114000"/>
              </a:lnSpc>
              <a:buFont typeface="Arial" pitchFamily="34" charset="0"/>
              <a:buChar char="•"/>
            </a:pPr>
            <a:r>
              <a:rPr lang="es-GT" sz="1800" b="0" dirty="0">
                <a:solidFill>
                  <a:schemeClr val="tx1"/>
                </a:solidFill>
                <a:latin typeface="Arial" panose="020B0604020202020204" pitchFamily="34" charset="0"/>
                <a:cs typeface="Arial" panose="020B0604020202020204" pitchFamily="34" charset="0"/>
              </a:rPr>
              <a:t>Continuidad de la prestación de los servicios presenciales de atención integral, protección especial, reinserción de los adolescentes en conflicto con la Ley Penal y desconcentración de servicios en el Marco de la  Pandemia </a:t>
            </a:r>
            <a:r>
              <a:rPr lang="es-GT" sz="1800" b="0" dirty="0" err="1">
                <a:solidFill>
                  <a:schemeClr val="tx1"/>
                </a:solidFill>
                <a:latin typeface="Arial" panose="020B0604020202020204" pitchFamily="34" charset="0"/>
                <a:cs typeface="Arial" panose="020B0604020202020204" pitchFamily="34" charset="0"/>
              </a:rPr>
              <a:t>COVID</a:t>
            </a:r>
            <a:r>
              <a:rPr lang="es-GT" sz="1800" b="0" dirty="0">
                <a:solidFill>
                  <a:schemeClr val="tx1"/>
                </a:solidFill>
                <a:latin typeface="Arial" panose="020B0604020202020204" pitchFamily="34" charset="0"/>
                <a:cs typeface="Arial" panose="020B0604020202020204" pitchFamily="34" charset="0"/>
              </a:rPr>
              <a:t>-19.</a:t>
            </a:r>
          </a:p>
          <a:p>
            <a:pPr algn="just">
              <a:lnSpc>
                <a:spcPct val="114000"/>
              </a:lnSpc>
            </a:pPr>
            <a:endParaRPr lang="es-GT" sz="1200" b="0" dirty="0">
              <a:solidFill>
                <a:schemeClr val="tx1"/>
              </a:solidFill>
              <a:latin typeface="Arial" panose="020B0604020202020204" pitchFamily="34" charset="0"/>
              <a:cs typeface="Arial" panose="020B0604020202020204" pitchFamily="34" charset="0"/>
            </a:endParaRPr>
          </a:p>
          <a:p>
            <a:pPr marL="285750" indent="-285750" algn="just">
              <a:lnSpc>
                <a:spcPct val="114000"/>
              </a:lnSpc>
              <a:buFont typeface="Arial" pitchFamily="34" charset="0"/>
              <a:buChar char="•"/>
            </a:pPr>
            <a:r>
              <a:rPr lang="es-GT" sz="1800" b="0" dirty="0">
                <a:solidFill>
                  <a:schemeClr val="tx1"/>
                </a:solidFill>
                <a:latin typeface="Arial" panose="020B0604020202020204" pitchFamily="34" charset="0"/>
                <a:cs typeface="Arial" panose="020B0604020202020204" pitchFamily="34" charset="0"/>
              </a:rPr>
              <a:t>Optimización de los recursos institucionales ante el incremento de niñez y </a:t>
            </a:r>
            <a:r>
              <a:rPr lang="es-GT" sz="1800" b="0" dirty="0" smtClean="0">
                <a:solidFill>
                  <a:schemeClr val="tx1"/>
                </a:solidFill>
                <a:latin typeface="Arial" panose="020B0604020202020204" pitchFamily="34" charset="0"/>
                <a:cs typeface="Arial" panose="020B0604020202020204" pitchFamily="34" charset="0"/>
              </a:rPr>
              <a:t>adolescencia bajo una medida de protección, reinserción, </a:t>
            </a:r>
            <a:r>
              <a:rPr lang="es-GT" sz="1800" b="0" dirty="0">
                <a:solidFill>
                  <a:schemeClr val="tx1"/>
                </a:solidFill>
                <a:latin typeface="Arial" panose="020B0604020202020204" pitchFamily="34" charset="0"/>
                <a:cs typeface="Arial" panose="020B0604020202020204" pitchFamily="34" charset="0"/>
              </a:rPr>
              <a:t>migrante no acompañada y en tránsito</a:t>
            </a:r>
            <a:r>
              <a:rPr lang="es-GT" sz="1800" b="0" dirty="0" smtClean="0">
                <a:solidFill>
                  <a:schemeClr val="tx1"/>
                </a:solidFill>
                <a:latin typeface="Arial" panose="020B0604020202020204" pitchFamily="34" charset="0"/>
                <a:cs typeface="Arial" panose="020B0604020202020204" pitchFamily="34" charset="0"/>
              </a:rPr>
              <a:t>.</a:t>
            </a:r>
          </a:p>
          <a:p>
            <a:pPr algn="just">
              <a:lnSpc>
                <a:spcPct val="114000"/>
              </a:lnSpc>
            </a:pPr>
            <a:endParaRPr lang="es-GT" sz="1400" b="0" dirty="0">
              <a:solidFill>
                <a:schemeClr val="tx1"/>
              </a:solidFill>
              <a:latin typeface="Arial" panose="020B0604020202020204" pitchFamily="34" charset="0"/>
              <a:cs typeface="Arial" panose="020B0604020202020204" pitchFamily="34" charset="0"/>
            </a:endParaRPr>
          </a:p>
          <a:p>
            <a:pPr marL="285750" indent="-285750" algn="just">
              <a:lnSpc>
                <a:spcPct val="114000"/>
              </a:lnSpc>
              <a:buFont typeface="Arial" pitchFamily="34" charset="0"/>
              <a:buChar char="•"/>
            </a:pPr>
            <a:r>
              <a:rPr lang="es-GT" sz="1800" b="0" dirty="0">
                <a:solidFill>
                  <a:schemeClr val="tx1"/>
                </a:solidFill>
                <a:latin typeface="Arial" panose="020B0604020202020204" pitchFamily="34" charset="0"/>
                <a:cs typeface="Arial" panose="020B0604020202020204" pitchFamily="34" charset="0"/>
              </a:rPr>
              <a:t>Contribuyendo al Plan Nacional de Desarrollo </a:t>
            </a:r>
            <a:r>
              <a:rPr lang="es-GT" sz="1800" b="0" dirty="0" err="1">
                <a:solidFill>
                  <a:schemeClr val="tx1"/>
                </a:solidFill>
                <a:latin typeface="Arial" panose="020B0604020202020204" pitchFamily="34" charset="0"/>
                <a:cs typeface="Arial" panose="020B0604020202020204" pitchFamily="34" charset="0"/>
              </a:rPr>
              <a:t>K’atun</a:t>
            </a:r>
            <a:r>
              <a:rPr lang="es-GT" sz="1800" b="0" dirty="0">
                <a:solidFill>
                  <a:schemeClr val="tx1"/>
                </a:solidFill>
                <a:latin typeface="Arial" panose="020B0604020202020204" pitchFamily="34" charset="0"/>
                <a:cs typeface="Arial" panose="020B0604020202020204" pitchFamily="34" charset="0"/>
              </a:rPr>
              <a:t>: nuestra Guatemala 2032; Ejes: Estado como garante de los Derechos Humanos y conductor del Desarrollo y Bienestar para la Gente</a:t>
            </a:r>
            <a:r>
              <a:rPr lang="es-GT" sz="1800" b="0" dirty="0" smtClean="0">
                <a:solidFill>
                  <a:schemeClr val="tx1"/>
                </a:solidFill>
                <a:latin typeface="Arial" panose="020B0604020202020204" pitchFamily="34" charset="0"/>
                <a:cs typeface="Arial" panose="020B0604020202020204" pitchFamily="34" charset="0"/>
              </a:rPr>
              <a:t>.</a:t>
            </a:r>
            <a:endParaRPr lang="es-GT" sz="1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5067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7D262234-FCDC-5A90-A9F9-57310FE6B821}"/>
              </a:ext>
            </a:extLst>
          </p:cNvPr>
          <p:cNvPicPr>
            <a:picLocks noChangeAspect="1"/>
          </p:cNvPicPr>
          <p:nvPr/>
        </p:nvPicPr>
        <p:blipFill>
          <a:blip r:embed="rId3"/>
          <a:stretch>
            <a:fillRect/>
          </a:stretch>
        </p:blipFill>
        <p:spPr>
          <a:xfrm>
            <a:off x="4951538" y="3886015"/>
            <a:ext cx="1206240" cy="479279"/>
          </a:xfrm>
          <a:prstGeom prst="rect">
            <a:avLst/>
          </a:prstGeom>
        </p:spPr>
      </p:pic>
      <p:sp>
        <p:nvSpPr>
          <p:cNvPr id="5" name="CuadroTexto 4">
            <a:extLst>
              <a:ext uri="{FF2B5EF4-FFF2-40B4-BE49-F238E27FC236}">
                <a16:creationId xmlns:a16="http://schemas.microsoft.com/office/drawing/2014/main" xmlns="" id="{77437D56-EFF2-582F-E431-E465CCE4D442}"/>
              </a:ext>
            </a:extLst>
          </p:cNvPr>
          <p:cNvSpPr txBox="1"/>
          <p:nvPr/>
        </p:nvSpPr>
        <p:spPr>
          <a:xfrm>
            <a:off x="6190829" y="3936678"/>
            <a:ext cx="1651687" cy="369332"/>
          </a:xfrm>
          <a:prstGeom prst="rect">
            <a:avLst/>
          </a:prstGeom>
          <a:noFill/>
        </p:spPr>
        <p:txBody>
          <a:bodyPr wrap="square" rtlCol="0">
            <a:spAutoFit/>
          </a:bodyPr>
          <a:lstStyle/>
          <a:p>
            <a:r>
              <a:rPr lang="es-GT" sz="600" b="1" dirty="0">
                <a:solidFill>
                  <a:srgbClr val="10304B"/>
                </a:solidFill>
                <a:latin typeface="Montserrat SemiBold" pitchFamily="2" charset="77"/>
              </a:rPr>
              <a:t>NOMBRE </a:t>
            </a:r>
          </a:p>
          <a:p>
            <a:r>
              <a:rPr lang="es-GT" sz="600" b="1" dirty="0">
                <a:solidFill>
                  <a:srgbClr val="10304B"/>
                </a:solidFill>
                <a:latin typeface="Montserrat SemiBold" pitchFamily="2" charset="77"/>
              </a:rPr>
              <a:t>DE LA </a:t>
            </a:r>
          </a:p>
          <a:p>
            <a:r>
              <a:rPr lang="es-GT" sz="600" b="1" dirty="0">
                <a:solidFill>
                  <a:srgbClr val="10304B"/>
                </a:solidFill>
                <a:latin typeface="Montserrat SemiBold" pitchFamily="2" charset="77"/>
              </a:rPr>
              <a:t>INSTITUCIÓN</a:t>
            </a:r>
          </a:p>
        </p:txBody>
      </p:sp>
    </p:spTree>
    <p:extLst>
      <p:ext uri="{BB962C8B-B14F-4D97-AF65-F5344CB8AC3E}">
        <p14:creationId xmlns:p14="http://schemas.microsoft.com/office/powerpoint/2010/main" val="146442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A1F99F94-389E-4E69-A4D4-C924F02710CC}"/>
              </a:ext>
            </a:extLst>
          </p:cNvPr>
          <p:cNvSpPr>
            <a:spLocks noGrp="1"/>
          </p:cNvSpPr>
          <p:nvPr>
            <p:ph type="title"/>
          </p:nvPr>
        </p:nvSpPr>
        <p:spPr>
          <a:xfrm>
            <a:off x="1308848" y="785062"/>
            <a:ext cx="8673737" cy="547089"/>
          </a:xfrm>
        </p:spPr>
        <p:txBody>
          <a:bodyPr>
            <a:noAutofit/>
          </a:bodyPr>
          <a:lstStyle/>
          <a:p>
            <a:r>
              <a:rPr lang="es-GT" sz="2800" b="1" dirty="0" smtClean="0">
                <a:latin typeface="Arial" panose="020B0604020202020204" pitchFamily="34" charset="0"/>
                <a:cs typeface="Arial" panose="020B0604020202020204" pitchFamily="34" charset="0"/>
              </a:rPr>
              <a:t>PRINCIPAL OBJETIVO </a:t>
            </a:r>
            <a:r>
              <a:rPr lang="es-GT" sz="2800" b="1" dirty="0" smtClean="0">
                <a:solidFill>
                  <a:srgbClr val="000000"/>
                </a:solidFill>
                <a:latin typeface="Arial"/>
                <a:ea typeface="Arial"/>
                <a:cs typeface="Arial"/>
                <a:sym typeface="Arial"/>
              </a:rPr>
              <a:t>DE </a:t>
            </a:r>
            <a:r>
              <a:rPr lang="es-GT" sz="2800" b="1" dirty="0">
                <a:solidFill>
                  <a:srgbClr val="000000"/>
                </a:solidFill>
                <a:latin typeface="Arial"/>
                <a:ea typeface="Arial"/>
                <a:cs typeface="Arial"/>
                <a:sym typeface="Arial"/>
              </a:rPr>
              <a:t>LA </a:t>
            </a:r>
            <a:r>
              <a:rPr lang="es-GT" sz="2800" b="1" dirty="0" smtClean="0">
                <a:solidFill>
                  <a:srgbClr val="000000"/>
                </a:solidFill>
                <a:latin typeface="Arial"/>
                <a:ea typeface="Arial"/>
                <a:cs typeface="Arial"/>
                <a:sym typeface="Arial"/>
              </a:rPr>
              <a:t>SECRETARÍA </a:t>
            </a:r>
            <a:r>
              <a:rPr lang="es-GT" sz="2800" b="1" dirty="0">
                <a:solidFill>
                  <a:srgbClr val="000000"/>
                </a:solidFill>
                <a:latin typeface="Arial"/>
                <a:ea typeface="Arial"/>
                <a:cs typeface="Arial"/>
                <a:sym typeface="Arial"/>
              </a:rPr>
              <a:t>DE BIENESTAR SOCIAL DE LA PRESIDENCIA DE LA </a:t>
            </a:r>
            <a:r>
              <a:rPr lang="es-GT" sz="2800" b="1" dirty="0" smtClean="0">
                <a:solidFill>
                  <a:srgbClr val="000000"/>
                </a:solidFill>
                <a:latin typeface="Arial"/>
                <a:ea typeface="Arial"/>
                <a:cs typeface="Arial"/>
                <a:sym typeface="Arial"/>
              </a:rPr>
              <a:t>REPÚBLICA</a:t>
            </a:r>
            <a:endParaRPr lang="es-GT" sz="2800" b="1" dirty="0">
              <a:latin typeface="Arial" panose="020B0604020202020204" pitchFamily="34" charset="0"/>
              <a:cs typeface="Arial" panose="020B0604020202020204" pitchFamily="34" charset="0"/>
            </a:endParaRPr>
          </a:p>
        </p:txBody>
      </p:sp>
      <p:sp>
        <p:nvSpPr>
          <p:cNvPr id="6" name="Marcador de contenido 6">
            <a:extLst>
              <a:ext uri="{FF2B5EF4-FFF2-40B4-BE49-F238E27FC236}">
                <a16:creationId xmlns="" xmlns:a16="http://schemas.microsoft.com/office/drawing/2014/main" id="{F9FD962A-766E-443B-8C79-B30580DFF835}"/>
              </a:ext>
            </a:extLst>
          </p:cNvPr>
          <p:cNvSpPr txBox="1">
            <a:spLocks/>
          </p:cNvSpPr>
          <p:nvPr/>
        </p:nvSpPr>
        <p:spPr>
          <a:xfrm>
            <a:off x="772885" y="1854199"/>
            <a:ext cx="10646230" cy="4260699"/>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lvl="1" indent="0" algn="just">
              <a:lnSpc>
                <a:spcPct val="110000"/>
              </a:lnSpc>
              <a:spcBef>
                <a:spcPts val="0"/>
              </a:spcBef>
              <a:buClr>
                <a:srgbClr val="000000"/>
              </a:buClr>
              <a:buSzPts val="2600"/>
              <a:buNone/>
            </a:pPr>
            <a:endParaRPr lang="es-GT" sz="2600" dirty="0" smtClean="0">
              <a:solidFill>
                <a:srgbClr val="000000"/>
              </a:solidFill>
              <a:latin typeface="Arial"/>
              <a:ea typeface="Arial"/>
              <a:cs typeface="Arial"/>
              <a:sym typeface="Arial"/>
            </a:endParaRPr>
          </a:p>
          <a:p>
            <a:pPr marL="457200" lvl="1" indent="0" algn="just">
              <a:lnSpc>
                <a:spcPct val="110000"/>
              </a:lnSpc>
              <a:spcBef>
                <a:spcPts val="0"/>
              </a:spcBef>
              <a:buClr>
                <a:srgbClr val="000000"/>
              </a:buClr>
              <a:buSzPts val="2600"/>
              <a:buNone/>
            </a:pPr>
            <a:r>
              <a:rPr lang="es-GT" sz="2600" dirty="0" smtClean="0">
                <a:solidFill>
                  <a:srgbClr val="000000"/>
                </a:solidFill>
                <a:latin typeface="Arial"/>
                <a:ea typeface="Arial"/>
                <a:cs typeface="Arial"/>
                <a:sym typeface="Arial"/>
              </a:rPr>
              <a:t>La </a:t>
            </a:r>
            <a:r>
              <a:rPr lang="es-GT" sz="2600" dirty="0">
                <a:solidFill>
                  <a:srgbClr val="000000"/>
                </a:solidFill>
                <a:latin typeface="Arial"/>
                <a:ea typeface="Arial"/>
                <a:cs typeface="Arial"/>
                <a:sym typeface="Arial"/>
              </a:rPr>
              <a:t>Secretaría de Bienestar Social de la Presidencia de la República, tiene como finalidad coadyuvar en la protección integral y especial de la niñez y adolescencia en su entorno familiar, mediante la restitución y el goce de sus derechos, asimismo contribuye en la reinserción de los adolescentes en conflicto con la Ley Penal, a través de sus programas y servicios.</a:t>
            </a:r>
            <a:endParaRPr lang="es-GT" dirty="0">
              <a:solidFill>
                <a:srgbClr val="000000"/>
              </a:solidFill>
              <a:latin typeface="Arial"/>
              <a:ea typeface="Arial"/>
              <a:cs typeface="Arial"/>
              <a:sym typeface="Arial"/>
            </a:endParaRPr>
          </a:p>
          <a:p>
            <a:pPr marL="457200" lvl="1" indent="0">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b="1" dirty="0">
                <a:latin typeface="Arial" panose="020B0604020202020204" pitchFamily="34" charset="0"/>
                <a:cs typeface="Arial" panose="020B0604020202020204" pitchFamily="34" charset="0"/>
              </a:rPr>
              <a:t> </a:t>
            </a:r>
            <a:r>
              <a:rPr lang="es-GT" dirty="0">
                <a:latin typeface="Arial" panose="020B0604020202020204" pitchFamily="34" charset="0"/>
                <a:cs typeface="Arial" panose="020B0604020202020204" pitchFamily="34" charset="0"/>
              </a:rPr>
              <a:t/>
            </a:r>
            <a:br>
              <a:rPr lang="es-GT" dirty="0">
                <a:latin typeface="Arial" panose="020B0604020202020204" pitchFamily="34" charset="0"/>
                <a:cs typeface="Arial" panose="020B0604020202020204" pitchFamily="34" charset="0"/>
              </a:rPr>
            </a:br>
            <a:endParaRPr lang="es-GT" sz="4000" b="1" dirty="0">
              <a:solidFill>
                <a:srgbClr val="0070C0"/>
              </a:solidFill>
              <a:latin typeface="Arial" panose="020B0604020202020204" pitchFamily="34" charset="0"/>
              <a:cs typeface="Arial" panose="020B0604020202020204" pitchFamily="34" charset="0"/>
            </a:endParaRPr>
          </a:p>
          <a:p>
            <a:pPr lvl="1"/>
            <a:endParaRPr lang="es-G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789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xmlns="" id="{57146A67-C081-2534-FEB1-BC7819A31A7A}"/>
              </a:ext>
            </a:extLst>
          </p:cNvPr>
          <p:cNvSpPr txBox="1"/>
          <p:nvPr/>
        </p:nvSpPr>
        <p:spPr>
          <a:xfrm>
            <a:off x="2968835" y="2684171"/>
            <a:ext cx="8678522" cy="1323439"/>
          </a:xfrm>
          <a:prstGeom prst="rect">
            <a:avLst/>
          </a:prstGeom>
          <a:noFill/>
        </p:spPr>
        <p:txBody>
          <a:bodyPr wrap="square" rtlCol="0">
            <a:spAutoFit/>
          </a:bodyPr>
          <a:lstStyle/>
          <a:p>
            <a:pPr algn="ctr"/>
            <a:r>
              <a:rPr lang="es-GT" sz="4000" b="1" dirty="0">
                <a:solidFill>
                  <a:srgbClr val="FFC000"/>
                </a:solidFill>
                <a:latin typeface="Montserrat" pitchFamily="2" charset="77"/>
              </a:rPr>
              <a:t>PARTE GENERAL</a:t>
            </a:r>
          </a:p>
          <a:p>
            <a:pPr algn="ctr"/>
            <a:r>
              <a:rPr lang="es-GT" sz="4000" b="1" dirty="0">
                <a:solidFill>
                  <a:schemeClr val="bg1"/>
                </a:solidFill>
                <a:latin typeface="Montserrat" pitchFamily="2" charset="77"/>
              </a:rPr>
              <a:t>EJECUCIÓN PRESUPUESTARIA</a:t>
            </a:r>
          </a:p>
        </p:txBody>
      </p:sp>
      <p:sp>
        <p:nvSpPr>
          <p:cNvPr id="7" name="Elipse 6">
            <a:extLst>
              <a:ext uri="{FF2B5EF4-FFF2-40B4-BE49-F238E27FC236}">
                <a16:creationId xmlns:a16="http://schemas.microsoft.com/office/drawing/2014/main" xmlns="" id="{CAD103A4-3EDE-631B-A7DD-8A5E10EFEAB6}"/>
              </a:ext>
            </a:extLst>
          </p:cNvPr>
          <p:cNvSpPr/>
          <p:nvPr/>
        </p:nvSpPr>
        <p:spPr>
          <a:xfrm>
            <a:off x="976185" y="2461468"/>
            <a:ext cx="1768846" cy="1768846"/>
          </a:xfrm>
          <a:prstGeom prst="ellipse">
            <a:avLst/>
          </a:prstGeom>
          <a:solidFill>
            <a:srgbClr val="C0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5400" b="1" dirty="0">
                <a:solidFill>
                  <a:srgbClr val="001E6C"/>
                </a:solidFill>
                <a:latin typeface="Montserrat ExtraBold" pitchFamily="2" charset="77"/>
              </a:rPr>
              <a:t>1</a:t>
            </a:r>
          </a:p>
        </p:txBody>
      </p:sp>
    </p:spTree>
    <p:extLst>
      <p:ext uri="{BB962C8B-B14F-4D97-AF65-F5344CB8AC3E}">
        <p14:creationId xmlns:p14="http://schemas.microsoft.com/office/powerpoint/2010/main" val="36840044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 xmlns:a16="http://schemas.microsoft.com/office/drawing/2014/main" id="{C788E35F-2805-4F49-9447-7652D597891F}"/>
              </a:ext>
            </a:extLst>
          </p:cNvPr>
          <p:cNvSpPr>
            <a:spLocks noGrp="1"/>
          </p:cNvSpPr>
          <p:nvPr>
            <p:ph type="title"/>
          </p:nvPr>
        </p:nvSpPr>
        <p:spPr>
          <a:xfrm>
            <a:off x="1235242" y="835606"/>
            <a:ext cx="8673737" cy="547089"/>
          </a:xfrm>
        </p:spPr>
        <p:txBody>
          <a:bodyPr>
            <a:noAutofit/>
          </a:bodyPr>
          <a:lstStyle/>
          <a:p>
            <a:r>
              <a:rPr lang="es-GT" sz="2800" b="1" dirty="0">
                <a:latin typeface="Arial" panose="020B0604020202020204" pitchFamily="34" charset="0"/>
                <a:cs typeface="Arial" panose="020B0604020202020204" pitchFamily="34" charset="0"/>
              </a:rPr>
              <a:t>CIFRAS GENERALES DEL PRESUPUESTO AL </a:t>
            </a:r>
            <a:r>
              <a:rPr lang="es-GT" sz="2800" b="1" dirty="0" smtClean="0">
                <a:latin typeface="Arial" panose="020B0604020202020204" pitchFamily="34" charset="0"/>
                <a:cs typeface="Arial" panose="020B0604020202020204" pitchFamily="34" charset="0"/>
              </a:rPr>
              <a:t>TERCER </a:t>
            </a:r>
            <a:r>
              <a:rPr lang="es-GT" sz="2800" b="1" dirty="0">
                <a:latin typeface="Arial" panose="020B0604020202020204" pitchFamily="34" charset="0"/>
                <a:cs typeface="Arial" panose="020B0604020202020204" pitchFamily="34" charset="0"/>
              </a:rPr>
              <a:t>CUATRIMESTRE 2022</a:t>
            </a:r>
          </a:p>
        </p:txBody>
      </p:sp>
      <p:sp>
        <p:nvSpPr>
          <p:cNvPr id="9" name="Marcador de contenido 6">
            <a:extLst>
              <a:ext uri="{FF2B5EF4-FFF2-40B4-BE49-F238E27FC236}">
                <a16:creationId xmlns="" xmlns:a16="http://schemas.microsoft.com/office/drawing/2014/main" id="{4494D895-1387-4596-8B78-1E300AFED7EB}"/>
              </a:ext>
            </a:extLst>
          </p:cNvPr>
          <p:cNvSpPr txBox="1">
            <a:spLocks/>
          </p:cNvSpPr>
          <p:nvPr/>
        </p:nvSpPr>
        <p:spPr>
          <a:xfrm>
            <a:off x="818605" y="1822262"/>
            <a:ext cx="4585065" cy="461417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dirty="0">
                <a:latin typeface="Arial" panose="020B0604020202020204" pitchFamily="34" charset="0"/>
                <a:cs typeface="Arial" panose="020B0604020202020204" pitchFamily="34" charset="0"/>
              </a:rPr>
              <a:t>Presupuesto vigente </a:t>
            </a:r>
            <a:r>
              <a:rPr lang="es-GT" b="1" dirty="0">
                <a:latin typeface="Arial" panose="020B0604020202020204" pitchFamily="34" charset="0"/>
                <a:cs typeface="Arial" panose="020B0604020202020204" pitchFamily="34" charset="0"/>
              </a:rPr>
              <a:t>total:</a:t>
            </a:r>
          </a:p>
          <a:p>
            <a:pPr marL="457200" lvl="1" indent="0">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b="1" dirty="0">
                <a:latin typeface="Arial" panose="020B0604020202020204" pitchFamily="34" charset="0"/>
                <a:cs typeface="Arial" panose="020B0604020202020204" pitchFamily="34" charset="0"/>
              </a:rPr>
              <a:t> </a:t>
            </a:r>
          </a:p>
          <a:p>
            <a:pPr marL="457200" lvl="1" indent="0">
              <a:buFont typeface="Arial"/>
              <a:buNone/>
            </a:pPr>
            <a:endParaRPr lang="es-GT" dirty="0">
              <a:latin typeface="Arial" panose="020B0604020202020204" pitchFamily="34" charset="0"/>
              <a:cs typeface="Arial" panose="020B0604020202020204" pitchFamily="34" charset="0"/>
            </a:endParaRPr>
          </a:p>
          <a:p>
            <a:pPr marL="457200" lvl="1" indent="0">
              <a:buFont typeface="Arial"/>
              <a:buNone/>
            </a:pPr>
            <a:r>
              <a:rPr lang="es-GT" dirty="0">
                <a:latin typeface="Arial" panose="020B0604020202020204" pitchFamily="34" charset="0"/>
                <a:cs typeface="Arial" panose="020B0604020202020204" pitchFamily="34" charset="0"/>
              </a:rPr>
              <a:t>Presupuesto </a:t>
            </a:r>
            <a:r>
              <a:rPr lang="es-GT" b="1" dirty="0">
                <a:latin typeface="Arial" panose="020B0604020202020204" pitchFamily="34" charset="0"/>
                <a:cs typeface="Arial" panose="020B0604020202020204" pitchFamily="34" charset="0"/>
              </a:rPr>
              <a:t>ejecutado</a:t>
            </a:r>
            <a:r>
              <a:rPr lang="es-GT" dirty="0">
                <a:latin typeface="Arial" panose="020B0604020202020204" pitchFamily="34" charset="0"/>
                <a:cs typeface="Arial" panose="020B0604020202020204" pitchFamily="34" charset="0"/>
              </a:rPr>
              <a:t> (utilizado):</a:t>
            </a:r>
            <a:br>
              <a:rPr lang="es-GT" dirty="0">
                <a:latin typeface="Arial" panose="020B0604020202020204" pitchFamily="34" charset="0"/>
                <a:cs typeface="Arial" panose="020B0604020202020204" pitchFamily="34" charset="0"/>
              </a:rPr>
            </a:br>
            <a:endParaRPr lang="es-GT" dirty="0">
              <a:latin typeface="Arial" panose="020B0604020202020204" pitchFamily="34" charset="0"/>
              <a:cs typeface="Arial" panose="020B0604020202020204" pitchFamily="34" charset="0"/>
            </a:endParaRPr>
          </a:p>
          <a:p>
            <a:pPr marL="457200" lvl="1" indent="0">
              <a:buFont typeface="Arial"/>
              <a:buNone/>
            </a:pPr>
            <a:endParaRPr lang="es-GT" dirty="0">
              <a:latin typeface="Arial" panose="020B0604020202020204" pitchFamily="34" charset="0"/>
              <a:cs typeface="Arial" panose="020B0604020202020204" pitchFamily="34" charset="0"/>
            </a:endParaRPr>
          </a:p>
          <a:p>
            <a:pPr marL="457200" lvl="1" indent="0">
              <a:buFont typeface="Arial"/>
              <a:buNone/>
            </a:pPr>
            <a:endParaRPr lang="es-GT" dirty="0">
              <a:latin typeface="Arial" panose="020B0604020202020204" pitchFamily="34" charset="0"/>
              <a:cs typeface="Arial" panose="020B0604020202020204" pitchFamily="34" charset="0"/>
            </a:endParaRPr>
          </a:p>
          <a:p>
            <a:pPr marL="457200" lvl="1" indent="0">
              <a:buFont typeface="Arial"/>
              <a:buNone/>
            </a:pPr>
            <a:r>
              <a:rPr lang="es-GT" b="1" dirty="0">
                <a:latin typeface="Arial" panose="020B0604020202020204" pitchFamily="34" charset="0"/>
                <a:cs typeface="Arial" panose="020B0604020202020204" pitchFamily="34" charset="0"/>
              </a:rPr>
              <a:t>Saldo:</a:t>
            </a:r>
            <a:r>
              <a:rPr lang="es-GT" dirty="0">
                <a:latin typeface="Arial" panose="020B0604020202020204" pitchFamily="34" charset="0"/>
                <a:cs typeface="Arial" panose="020B0604020202020204" pitchFamily="34" charset="0"/>
              </a:rPr>
              <a:t/>
            </a:r>
            <a:br>
              <a:rPr lang="es-GT" dirty="0">
                <a:latin typeface="Arial" panose="020B0604020202020204" pitchFamily="34" charset="0"/>
                <a:cs typeface="Arial" panose="020B0604020202020204" pitchFamily="34" charset="0"/>
              </a:rPr>
            </a:br>
            <a:endParaRPr lang="es-GT" sz="4000" b="1" dirty="0">
              <a:solidFill>
                <a:srgbClr val="0070C0"/>
              </a:solidFill>
              <a:latin typeface="Arial" panose="020B0604020202020204" pitchFamily="34" charset="0"/>
              <a:cs typeface="Arial" panose="020B0604020202020204" pitchFamily="34" charset="0"/>
            </a:endParaRPr>
          </a:p>
          <a:p>
            <a:pPr lvl="1"/>
            <a:endParaRPr lang="es-GT" dirty="0">
              <a:latin typeface="Arial" panose="020B0604020202020204" pitchFamily="34" charset="0"/>
              <a:cs typeface="Arial" panose="020B0604020202020204" pitchFamily="34" charset="0"/>
            </a:endParaRPr>
          </a:p>
        </p:txBody>
      </p:sp>
      <p:sp>
        <p:nvSpPr>
          <p:cNvPr id="10" name="Marcador de contenido 6">
            <a:extLst>
              <a:ext uri="{FF2B5EF4-FFF2-40B4-BE49-F238E27FC236}">
                <a16:creationId xmlns="" xmlns:a16="http://schemas.microsoft.com/office/drawing/2014/main" id="{671E5F0B-CDE1-4E29-A47F-6A625B3383F5}"/>
              </a:ext>
            </a:extLst>
          </p:cNvPr>
          <p:cNvSpPr txBox="1">
            <a:spLocks/>
          </p:cNvSpPr>
          <p:nvPr/>
        </p:nvSpPr>
        <p:spPr>
          <a:xfrm>
            <a:off x="4727229" y="1773308"/>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latin typeface="Arial" panose="020B0604020202020204" pitchFamily="34" charset="0"/>
                <a:cs typeface="Arial" panose="020B0604020202020204" pitchFamily="34" charset="0"/>
              </a:rPr>
              <a:t>Q. </a:t>
            </a:r>
            <a:r>
              <a:rPr lang="es-GT" sz="4500" b="1" dirty="0" smtClean="0">
                <a:latin typeface="Arial" panose="020B0604020202020204" pitchFamily="34" charset="0"/>
                <a:cs typeface="Arial" panose="020B0604020202020204" pitchFamily="34" charset="0"/>
              </a:rPr>
              <a:t>291,000,000.00</a:t>
            </a:r>
            <a:endParaRPr lang="es-GT" sz="4500" b="1" dirty="0">
              <a:latin typeface="Arial" panose="020B0604020202020204" pitchFamily="34" charset="0"/>
              <a:cs typeface="Arial" panose="020B0604020202020204" pitchFamily="34" charset="0"/>
            </a:endParaRPr>
          </a:p>
          <a:p>
            <a:pPr marL="457200" lvl="1" indent="0" algn="r">
              <a:buNone/>
            </a:pPr>
            <a:endParaRPr lang="es-GT" sz="4000" b="1" dirty="0">
              <a:latin typeface="Arial" panose="020B0604020202020204" pitchFamily="34" charset="0"/>
              <a:cs typeface="Arial" panose="020B0604020202020204" pitchFamily="34" charset="0"/>
            </a:endParaRPr>
          </a:p>
          <a:p>
            <a:pPr marL="457200" lvl="1" indent="0" algn="r">
              <a:buNone/>
            </a:pPr>
            <a:endParaRPr lang="es-GT" sz="4000" b="1" dirty="0">
              <a:latin typeface="Arial" panose="020B0604020202020204" pitchFamily="34" charset="0"/>
              <a:cs typeface="Arial" panose="020B0604020202020204" pitchFamily="34" charset="0"/>
            </a:endParaRPr>
          </a:p>
        </p:txBody>
      </p:sp>
      <p:sp>
        <p:nvSpPr>
          <p:cNvPr id="11" name="Marcador de contenido 6">
            <a:extLst>
              <a:ext uri="{FF2B5EF4-FFF2-40B4-BE49-F238E27FC236}">
                <a16:creationId xmlns="" xmlns:a16="http://schemas.microsoft.com/office/drawing/2014/main" id="{5C479DD9-E667-44DA-B53F-6615FA324465}"/>
              </a:ext>
            </a:extLst>
          </p:cNvPr>
          <p:cNvSpPr txBox="1">
            <a:spLocks/>
          </p:cNvSpPr>
          <p:nvPr/>
        </p:nvSpPr>
        <p:spPr>
          <a:xfrm>
            <a:off x="4810356" y="3214715"/>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latin typeface="Arial" panose="020B0604020202020204" pitchFamily="34" charset="0"/>
                <a:cs typeface="Arial" panose="020B0604020202020204" pitchFamily="34" charset="0"/>
              </a:rPr>
              <a:t>Q. </a:t>
            </a:r>
            <a:r>
              <a:rPr lang="es-GT" sz="4500" b="1" dirty="0" smtClean="0">
                <a:latin typeface="Arial" panose="020B0604020202020204" pitchFamily="34" charset="0"/>
                <a:cs typeface="Arial" panose="020B0604020202020204" pitchFamily="34" charset="0"/>
              </a:rPr>
              <a:t>287,288,793.03</a:t>
            </a:r>
            <a:endParaRPr lang="es-GT" sz="4500" b="1" dirty="0">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12" name="Marcador de contenido 6">
            <a:extLst>
              <a:ext uri="{FF2B5EF4-FFF2-40B4-BE49-F238E27FC236}">
                <a16:creationId xmlns="" xmlns:a16="http://schemas.microsoft.com/office/drawing/2014/main" id="{D99DEB15-D84F-4BFA-877B-FF6DB097DB72}"/>
              </a:ext>
            </a:extLst>
          </p:cNvPr>
          <p:cNvSpPr txBox="1">
            <a:spLocks/>
          </p:cNvSpPr>
          <p:nvPr/>
        </p:nvSpPr>
        <p:spPr>
          <a:xfrm>
            <a:off x="4810356" y="4656122"/>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latin typeface="Arial" panose="020B0604020202020204" pitchFamily="34" charset="0"/>
                <a:cs typeface="Arial" panose="020B0604020202020204" pitchFamily="34" charset="0"/>
              </a:rPr>
              <a:t>Q</a:t>
            </a:r>
            <a:r>
              <a:rPr lang="es-GT" sz="4500" b="1" dirty="0" smtClean="0">
                <a:latin typeface="Arial" panose="020B0604020202020204" pitchFamily="34" charset="0"/>
                <a:cs typeface="Arial" panose="020B0604020202020204" pitchFamily="34" charset="0"/>
              </a:rPr>
              <a:t>.     3,711,206.97</a:t>
            </a:r>
            <a:endParaRPr lang="es-GT" sz="4000" b="1" dirty="0">
              <a:latin typeface="Arial" panose="020B0604020202020204" pitchFamily="34" charset="0"/>
              <a:cs typeface="Arial" panose="020B0604020202020204" pitchFamily="34" charset="0"/>
            </a:endParaRPr>
          </a:p>
          <a:p>
            <a:pPr marL="457200" lvl="1" indent="0" algn="r">
              <a:buNone/>
            </a:pPr>
            <a:endParaRPr lang="es-GT"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188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AF8DF5-30AD-9AB6-C087-FB578289AA80}"/>
              </a:ext>
            </a:extLst>
          </p:cNvPr>
          <p:cNvSpPr txBox="1">
            <a:spLocks/>
          </p:cNvSpPr>
          <p:nvPr/>
        </p:nvSpPr>
        <p:spPr>
          <a:xfrm>
            <a:off x="1304431" y="839449"/>
            <a:ext cx="8673737" cy="9443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a:latin typeface="Arial" panose="020B0604020202020204" pitchFamily="34" charset="0"/>
                <a:cs typeface="Arial" panose="020B0604020202020204" pitchFamily="34" charset="0"/>
              </a:rPr>
              <a:t>CIFRAS GENERALES DEL PRESUPUESTO AL TERCER CUATRIMESTRE 2022</a:t>
            </a: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sp>
        <p:nvSpPr>
          <p:cNvPr id="3" name="Marcador de contenido 6">
            <a:extLst>
              <a:ext uri="{FF2B5EF4-FFF2-40B4-BE49-F238E27FC236}">
                <a16:creationId xmlns:a16="http://schemas.microsoft.com/office/drawing/2014/main" xmlns="" id="{8811B6E6-3BF9-3D36-AE48-A49469A2FAF8}"/>
              </a:ext>
            </a:extLst>
          </p:cNvPr>
          <p:cNvSpPr txBox="1">
            <a:spLocks/>
          </p:cNvSpPr>
          <p:nvPr/>
        </p:nvSpPr>
        <p:spPr>
          <a:xfrm>
            <a:off x="3275749" y="2514733"/>
            <a:ext cx="4585065" cy="1445424"/>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sz="3000" b="1" dirty="0">
                <a:latin typeface="Arial" panose="020B0604020202020204" pitchFamily="34" charset="0"/>
                <a:cs typeface="Arial" panose="020B0604020202020204" pitchFamily="34" charset="0"/>
              </a:rPr>
              <a:t>Porcentaje de ejecución</a:t>
            </a:r>
            <a:r>
              <a:rPr lang="es-GT" sz="2600" b="1" dirty="0">
                <a:latin typeface="Arial" panose="020B0604020202020204" pitchFamily="34" charset="0"/>
                <a:cs typeface="Arial" panose="020B0604020202020204" pitchFamily="34" charset="0"/>
              </a:rPr>
              <a:t>:</a:t>
            </a:r>
          </a:p>
          <a:p>
            <a:pPr marL="457200" lvl="1" indent="0">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b="1" dirty="0">
                <a:latin typeface="Arial" panose="020B0604020202020204" pitchFamily="34" charset="0"/>
                <a:cs typeface="Arial" panose="020B0604020202020204" pitchFamily="34" charset="0"/>
              </a:rPr>
              <a:t> </a:t>
            </a:r>
          </a:p>
          <a:p>
            <a:pPr lvl="1"/>
            <a:endParaRPr lang="es-GT" dirty="0">
              <a:latin typeface="Arial" panose="020B0604020202020204" pitchFamily="34" charset="0"/>
              <a:cs typeface="Arial" panose="020B0604020202020204" pitchFamily="34" charset="0"/>
            </a:endParaRPr>
          </a:p>
        </p:txBody>
      </p:sp>
      <p:sp>
        <p:nvSpPr>
          <p:cNvPr id="4" name="Marcador de contenido 6">
            <a:extLst>
              <a:ext uri="{FF2B5EF4-FFF2-40B4-BE49-F238E27FC236}">
                <a16:creationId xmlns:a16="http://schemas.microsoft.com/office/drawing/2014/main" xmlns="" id="{3AC485ED-8EFF-15DC-3BE8-DB94256C0DC6}"/>
              </a:ext>
            </a:extLst>
          </p:cNvPr>
          <p:cNvSpPr txBox="1">
            <a:spLocks/>
          </p:cNvSpPr>
          <p:nvPr/>
        </p:nvSpPr>
        <p:spPr>
          <a:xfrm>
            <a:off x="4199197" y="3429000"/>
            <a:ext cx="2884203" cy="1984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5000" b="1" dirty="0" smtClean="0">
                <a:latin typeface="Arial" panose="020B0604020202020204" pitchFamily="34" charset="0"/>
                <a:cs typeface="Arial" panose="020B0604020202020204" pitchFamily="34" charset="0"/>
              </a:rPr>
              <a:t>98.72%</a:t>
            </a:r>
            <a:endParaRPr lang="es-GT" sz="5000" b="1" dirty="0">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9401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 xmlns:a16="http://schemas.microsoft.com/office/drawing/2014/main" id="{7A27CEB7-006C-4B3C-ACEC-3D10451C3CAC}"/>
              </a:ext>
            </a:extLst>
          </p:cNvPr>
          <p:cNvSpPr txBox="1">
            <a:spLocks/>
          </p:cNvSpPr>
          <p:nvPr/>
        </p:nvSpPr>
        <p:spPr>
          <a:xfrm>
            <a:off x="313640" y="822959"/>
            <a:ext cx="11173098" cy="1107441"/>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5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dirty="0">
                <a:latin typeface="Arial" panose="020B0604020202020204" pitchFamily="34" charset="0"/>
                <a:cs typeface="Arial" panose="020B0604020202020204" pitchFamily="34" charset="0"/>
              </a:rPr>
              <a:t>¿</a:t>
            </a:r>
            <a:r>
              <a:rPr lang="es-GT" b="1" dirty="0">
                <a:latin typeface="Arial" panose="020B0604020202020204" pitchFamily="34" charset="0"/>
                <a:cs typeface="Arial" panose="020B0604020202020204" pitchFamily="34" charset="0"/>
              </a:rPr>
              <a:t>EN QUÉ UTILIZA EL DINERO </a:t>
            </a:r>
            <a:r>
              <a:rPr lang="es-GT" b="1" dirty="0" smtClean="0">
                <a:latin typeface="Arial" panose="020B0604020202020204" pitchFamily="34" charset="0"/>
                <a:cs typeface="Arial" panose="020B0604020202020204" pitchFamily="34" charset="0"/>
              </a:rPr>
              <a:t>LA SECRETARÍA DE BIENESTAR SOCIAL DE LA PRESIDENCIA DE LA REPÚBLICA?</a:t>
            </a:r>
            <a:r>
              <a:rPr lang="es-GT" dirty="0">
                <a:latin typeface="Arial" panose="020B0604020202020204" pitchFamily="34" charset="0"/>
                <a:cs typeface="Arial" panose="020B0604020202020204" pitchFamily="34" charset="0"/>
              </a:rPr>
              <a:t/>
            </a:r>
            <a:br>
              <a:rPr lang="es-GT" dirty="0">
                <a:latin typeface="Arial" panose="020B0604020202020204" pitchFamily="34" charset="0"/>
                <a:cs typeface="Arial" panose="020B0604020202020204" pitchFamily="34" charset="0"/>
              </a:rPr>
            </a:br>
            <a:r>
              <a:rPr lang="es-GT" dirty="0">
                <a:solidFill>
                  <a:schemeClr val="accent1">
                    <a:lumMod val="50000"/>
                  </a:schemeClr>
                </a:solidFill>
                <a:latin typeface="Arial" panose="020B0604020202020204" pitchFamily="34" charset="0"/>
                <a:cs typeface="Arial" panose="020B0604020202020204" pitchFamily="34" charset="0"/>
              </a:rPr>
              <a:t/>
            </a: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7" name="Título 1">
            <a:extLst>
              <a:ext uri="{FF2B5EF4-FFF2-40B4-BE49-F238E27FC236}">
                <a16:creationId xmlns="" xmlns:a16="http://schemas.microsoft.com/office/drawing/2014/main" id="{8A61B78E-C0F5-4823-9BAC-FC478B9EE775}"/>
              </a:ext>
            </a:extLst>
          </p:cNvPr>
          <p:cNvSpPr txBox="1">
            <a:spLocks/>
          </p:cNvSpPr>
          <p:nvPr/>
        </p:nvSpPr>
        <p:spPr>
          <a:xfrm>
            <a:off x="631371" y="1721224"/>
            <a:ext cx="7406641" cy="4814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Arial" panose="020B0604020202020204" pitchFamily="34" charset="0"/>
                <a:cs typeface="Arial" panose="020B0604020202020204" pitchFamily="34" charset="0"/>
              </a:rPr>
              <a:t>El dinero se utiliza en la adquisición de diferentes bienes o servicios y en transferencias que son necesarias para cumplir con las finalidades de la institución.</a:t>
            </a:r>
          </a:p>
          <a:p>
            <a:pPr algn="just">
              <a:lnSpc>
                <a:spcPct val="150000"/>
              </a:lnSpc>
            </a:pPr>
            <a:endParaRPr lang="es-GT" sz="20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000" b="0" dirty="0">
                <a:solidFill>
                  <a:schemeClr val="tx1"/>
                </a:solidFill>
                <a:latin typeface="Arial" panose="020B0604020202020204" pitchFamily="34" charset="0"/>
                <a:cs typeface="Arial" panose="020B0604020202020204" pitchFamily="34" charset="0"/>
              </a:rPr>
              <a:t>Para mostrar de forma ordenada a la población en qué se utiliza el dinero, el gasto del sector público se muestra por </a:t>
            </a:r>
            <a:r>
              <a:rPr lang="es-GT" sz="2600" dirty="0">
                <a:solidFill>
                  <a:schemeClr val="tx1"/>
                </a:solidFill>
                <a:latin typeface="Arial" panose="020B0604020202020204" pitchFamily="34" charset="0"/>
                <a:cs typeface="Arial" panose="020B0604020202020204" pitchFamily="34" charset="0"/>
              </a:rPr>
              <a:t>grupos de gasto</a:t>
            </a:r>
            <a:r>
              <a:rPr lang="es-GT" sz="2600" b="0" dirty="0">
                <a:solidFill>
                  <a:schemeClr val="tx1"/>
                </a:solidFill>
                <a:latin typeface="Arial" panose="020B0604020202020204" pitchFamily="34" charset="0"/>
                <a:cs typeface="Arial" panose="020B0604020202020204" pitchFamily="34" charset="0"/>
              </a:rPr>
              <a:t>.</a:t>
            </a:r>
          </a:p>
          <a:p>
            <a:endParaRPr lang="es-GT" sz="2000" b="0" dirty="0">
              <a:solidFill>
                <a:schemeClr val="accent1">
                  <a:lumMod val="50000"/>
                </a:schemeClr>
              </a:solidFill>
              <a:latin typeface="Arial" panose="020B0604020202020204" pitchFamily="34" charset="0"/>
              <a:cs typeface="Arial" panose="020B0604020202020204" pitchFamily="34" charset="0"/>
            </a:endParaRPr>
          </a:p>
          <a:p>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 xmlns:a16="http://schemas.microsoft.com/office/drawing/2014/main" id="{288062A7-1417-48DD-8EA7-816FDCB1DFD0}"/>
              </a:ext>
            </a:extLst>
          </p:cNvPr>
          <p:cNvSpPr txBox="1">
            <a:spLocks/>
          </p:cNvSpPr>
          <p:nvPr/>
        </p:nvSpPr>
        <p:spPr>
          <a:xfrm>
            <a:off x="8233410" y="2264516"/>
            <a:ext cx="3327219" cy="193711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000" b="0" dirty="0">
                <a:latin typeface="Arial" panose="020B0604020202020204" pitchFamily="34" charset="0"/>
                <a:cs typeface="Arial" panose="020B0604020202020204" pitchFamily="34" charset="0"/>
              </a:rPr>
              <a:t>El gasto se divide </a:t>
            </a:r>
          </a:p>
          <a:p>
            <a:pPr>
              <a:lnSpc>
                <a:spcPct val="150000"/>
              </a:lnSpc>
            </a:pPr>
            <a:r>
              <a:rPr lang="es-GT" sz="2000" b="0" dirty="0">
                <a:latin typeface="Arial" panose="020B0604020202020204" pitchFamily="34" charset="0"/>
                <a:cs typeface="Arial" panose="020B0604020202020204" pitchFamily="34" charset="0"/>
              </a:rPr>
              <a:t>en</a:t>
            </a:r>
            <a:r>
              <a:rPr lang="es-GT" sz="2000" b="0" dirty="0">
                <a:solidFill>
                  <a:schemeClr val="tx1"/>
                </a:solidFill>
                <a:latin typeface="Arial" panose="020B0604020202020204" pitchFamily="34" charset="0"/>
                <a:cs typeface="Arial" panose="020B0604020202020204" pitchFamily="34" charset="0"/>
              </a:rPr>
              <a:t> </a:t>
            </a:r>
            <a:r>
              <a:rPr lang="es-GT" sz="3100" dirty="0" smtClean="0">
                <a:solidFill>
                  <a:schemeClr val="tx1"/>
                </a:solidFill>
                <a:latin typeface="Arial" panose="020B0604020202020204" pitchFamily="34" charset="0"/>
                <a:cs typeface="Arial" panose="020B0604020202020204" pitchFamily="34" charset="0"/>
              </a:rPr>
              <a:t>6 </a:t>
            </a:r>
            <a:r>
              <a:rPr lang="es-GT" sz="2000" b="0" dirty="0">
                <a:latin typeface="Arial" panose="020B0604020202020204" pitchFamily="34" charset="0"/>
                <a:cs typeface="Arial" panose="020B0604020202020204" pitchFamily="34" charset="0"/>
              </a:rPr>
              <a:t>grupos</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6296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AF8DF5-30AD-9AB6-C087-FB578289AA80}"/>
              </a:ext>
            </a:extLst>
          </p:cNvPr>
          <p:cNvSpPr txBox="1">
            <a:spLocks/>
          </p:cNvSpPr>
          <p:nvPr/>
        </p:nvSpPr>
        <p:spPr>
          <a:xfrm>
            <a:off x="764785" y="446642"/>
            <a:ext cx="8673737" cy="82150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a:latin typeface="Arial" panose="020B0604020202020204" pitchFamily="34" charset="0"/>
                <a:cs typeface="Arial" panose="020B0604020202020204" pitchFamily="34" charset="0"/>
              </a:rPr>
              <a:t>EJECUCIÓN PRESUPUESTARIA POR GRUPO DE GASTO AL TERCER CUATRIMESTRE 2022</a:t>
            </a: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graphicFrame>
        <p:nvGraphicFramePr>
          <p:cNvPr id="10" name="Gráfico 9"/>
          <p:cNvGraphicFramePr>
            <a:graphicFrameLocks/>
          </p:cNvGraphicFramePr>
          <p:nvPr>
            <p:extLst>
              <p:ext uri="{D42A27DB-BD31-4B8C-83A1-F6EECF244321}">
                <p14:modId xmlns:p14="http://schemas.microsoft.com/office/powerpoint/2010/main" val="2516866452"/>
              </p:ext>
            </p:extLst>
          </p:nvPr>
        </p:nvGraphicFramePr>
        <p:xfrm>
          <a:off x="239776" y="876300"/>
          <a:ext cx="11596624" cy="5435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64497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AF8DF5-30AD-9AB6-C087-FB578289AA80}"/>
              </a:ext>
            </a:extLst>
          </p:cNvPr>
          <p:cNvSpPr txBox="1">
            <a:spLocks/>
          </p:cNvSpPr>
          <p:nvPr/>
        </p:nvSpPr>
        <p:spPr>
          <a:xfrm>
            <a:off x="1768839" y="432242"/>
            <a:ext cx="8619345" cy="97224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a:latin typeface="Arial" panose="020B0604020202020204" pitchFamily="34" charset="0"/>
                <a:cs typeface="Arial" panose="020B0604020202020204" pitchFamily="34" charset="0"/>
              </a:rPr>
              <a:t>¿DESCRIBIR </a:t>
            </a:r>
            <a:r>
              <a:rPr lang="es-GT" sz="2800" b="1" dirty="0">
                <a:solidFill>
                  <a:prstClr val="black"/>
                </a:solidFill>
                <a:latin typeface="Arial" panose="020B0604020202020204" pitchFamily="34" charset="0"/>
                <a:cs typeface="Arial" panose="020B0604020202020204" pitchFamily="34" charset="0"/>
              </a:rPr>
              <a:t>CUÁL ES LA IMPORTANCIA DEL PAGO DE SERVIDORES PÚBLICOS?</a:t>
            </a: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pic>
        <p:nvPicPr>
          <p:cNvPr id="3" name="Picture 2" descr="Desarrollando capacidades de ciencia de datos en Directivos Públicos">
            <a:extLst>
              <a:ext uri="{FF2B5EF4-FFF2-40B4-BE49-F238E27FC236}">
                <a16:creationId xmlns:a16="http://schemas.microsoft.com/office/drawing/2014/main" xmlns="" id="{845FA974-79DE-9400-EAB0-630BDEBDBA0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87531" y="432242"/>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43;p29"/>
          <p:cNvSpPr txBox="1"/>
          <p:nvPr/>
        </p:nvSpPr>
        <p:spPr>
          <a:xfrm>
            <a:off x="785077" y="1619405"/>
            <a:ext cx="7406641" cy="4035125"/>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82500" lnSpcReduction="20000"/>
          </a:bodyPr>
          <a:lstStyle/>
          <a:p>
            <a:pPr algn="just">
              <a:lnSpc>
                <a:spcPct val="150000"/>
              </a:lnSpc>
              <a:buClr>
                <a:srgbClr val="000000"/>
              </a:buClr>
              <a:buSzPct val="100000"/>
              <a:buFont typeface="Arial"/>
              <a:buNone/>
            </a:pPr>
            <a:r>
              <a:rPr lang="es-GT" kern="0" dirty="0">
                <a:solidFill>
                  <a:srgbClr val="000000"/>
                </a:solidFill>
                <a:latin typeface="Arial"/>
                <a:ea typeface="Arial"/>
                <a:cs typeface="Arial"/>
                <a:sym typeface="Arial"/>
              </a:rPr>
              <a:t>El dinero utilizado en el pago de servidores públicos (</a:t>
            </a:r>
            <a:r>
              <a:rPr lang="es-GT" b="1" kern="0" dirty="0">
                <a:solidFill>
                  <a:srgbClr val="000000"/>
                </a:solidFill>
                <a:latin typeface="Arial"/>
                <a:ea typeface="Arial"/>
                <a:cs typeface="Arial"/>
                <a:sym typeface="Arial"/>
              </a:rPr>
              <a:t>grupo 0</a:t>
            </a:r>
            <a:r>
              <a:rPr lang="es-GT" kern="0" dirty="0">
                <a:solidFill>
                  <a:srgbClr val="000000"/>
                </a:solidFill>
                <a:latin typeface="Arial"/>
                <a:ea typeface="Arial"/>
                <a:cs typeface="Arial"/>
                <a:sym typeface="Arial"/>
              </a:rPr>
              <a:t>), aunque se clasifica como un gasto de funcionamiento, en realidad, constituye el medio para prestar servicios o entregar bienes a la población beneficiaria, y con ello, satisfacer las necesidades sociales; a través de la contratación de </a:t>
            </a:r>
            <a:r>
              <a:rPr lang="es-GT" kern="0" dirty="0" smtClean="0">
                <a:solidFill>
                  <a:srgbClr val="000000"/>
                </a:solidFill>
                <a:latin typeface="Arial"/>
                <a:cs typeface="Arial"/>
                <a:sym typeface="Arial"/>
              </a:rPr>
              <a:t>383 </a:t>
            </a:r>
            <a:r>
              <a:rPr lang="es-GT" kern="0" dirty="0">
                <a:solidFill>
                  <a:srgbClr val="000000"/>
                </a:solidFill>
                <a:latin typeface="Arial"/>
                <a:cs typeface="Arial"/>
                <a:sym typeface="Arial"/>
              </a:rPr>
              <a:t>Profesionales, </a:t>
            </a:r>
            <a:r>
              <a:rPr lang="es-GT" kern="0" dirty="0" smtClean="0">
                <a:solidFill>
                  <a:srgbClr val="000000"/>
                </a:solidFill>
                <a:latin typeface="Arial"/>
                <a:cs typeface="Arial"/>
                <a:sym typeface="Arial"/>
              </a:rPr>
              <a:t>1,611 </a:t>
            </a:r>
            <a:r>
              <a:rPr lang="es-GT" kern="0" dirty="0">
                <a:solidFill>
                  <a:srgbClr val="000000"/>
                </a:solidFill>
                <a:latin typeface="Arial"/>
                <a:cs typeface="Arial"/>
                <a:sym typeface="Arial"/>
              </a:rPr>
              <a:t>Operativos y Técnicos, y </a:t>
            </a:r>
            <a:r>
              <a:rPr lang="es-GT" kern="0" dirty="0" smtClean="0">
                <a:solidFill>
                  <a:srgbClr val="000000"/>
                </a:solidFill>
                <a:latin typeface="Arial"/>
                <a:cs typeface="Arial"/>
                <a:sym typeface="Arial"/>
              </a:rPr>
              <a:t>312 </a:t>
            </a:r>
            <a:r>
              <a:rPr lang="es-GT" kern="0" dirty="0">
                <a:solidFill>
                  <a:srgbClr val="000000"/>
                </a:solidFill>
                <a:latin typeface="Arial"/>
                <a:cs typeface="Arial"/>
                <a:sym typeface="Arial"/>
              </a:rPr>
              <a:t>personal </a:t>
            </a:r>
            <a:r>
              <a:rPr lang="es-GT" kern="0" dirty="0" smtClean="0">
                <a:solidFill>
                  <a:srgbClr val="000000"/>
                </a:solidFill>
                <a:latin typeface="Arial"/>
                <a:cs typeface="Arial"/>
                <a:sym typeface="Arial"/>
              </a:rPr>
              <a:t>Administrativo</a:t>
            </a:r>
            <a:r>
              <a:rPr lang="es-GT" kern="0" dirty="0" smtClean="0">
                <a:solidFill>
                  <a:srgbClr val="FF0000"/>
                </a:solidFill>
                <a:latin typeface="Arial"/>
                <a:ea typeface="Arial"/>
                <a:cs typeface="Arial"/>
                <a:sym typeface="Arial"/>
              </a:rPr>
              <a:t> </a:t>
            </a:r>
            <a:r>
              <a:rPr lang="es-GT" kern="0" dirty="0">
                <a:solidFill>
                  <a:srgbClr val="000000"/>
                </a:solidFill>
                <a:latin typeface="Arial"/>
                <a:ea typeface="Arial"/>
                <a:cs typeface="Arial"/>
                <a:sym typeface="Arial"/>
              </a:rPr>
              <a:t>que brindan los servicios Institucionales, </a:t>
            </a:r>
            <a:r>
              <a:rPr lang="es-GT" kern="0" dirty="0" smtClean="0">
                <a:solidFill>
                  <a:srgbClr val="000000"/>
                </a:solidFill>
                <a:latin typeface="Arial"/>
                <a:ea typeface="Arial"/>
                <a:cs typeface="Arial"/>
                <a:sym typeface="Arial"/>
              </a:rPr>
              <a:t>el </a:t>
            </a:r>
            <a:r>
              <a:rPr lang="es-GT" kern="0" dirty="0">
                <a:solidFill>
                  <a:srgbClr val="000000"/>
                </a:solidFill>
                <a:latin typeface="Arial"/>
                <a:ea typeface="Arial"/>
                <a:cs typeface="Arial"/>
                <a:sym typeface="Arial"/>
              </a:rPr>
              <a:t>Estado deberá promover y adoptar las medidas necesarias para el </a:t>
            </a:r>
            <a:r>
              <a:rPr lang="es-GT" kern="0" dirty="0" smtClean="0">
                <a:solidFill>
                  <a:srgbClr val="000000"/>
                </a:solidFill>
                <a:latin typeface="Arial"/>
                <a:ea typeface="Arial"/>
                <a:cs typeface="Arial"/>
                <a:sym typeface="Arial"/>
              </a:rPr>
              <a:t>efectivo cumplimiento </a:t>
            </a:r>
            <a:r>
              <a:rPr lang="es-GT" kern="0" dirty="0">
                <a:solidFill>
                  <a:srgbClr val="000000"/>
                </a:solidFill>
                <a:latin typeface="Arial"/>
                <a:ea typeface="Arial"/>
                <a:cs typeface="Arial"/>
                <a:sym typeface="Arial"/>
              </a:rPr>
              <a:t>del interés superior del niño, que es una garantía que se aplicará en toda decisión que se adopte por la prevención y protección integral de la niñez y adolescencia, apoyando y fortaleciendo a la familia como núcleo de la sociedad, procurando además la reinserción y resocialización de los adolescentes en conflicto con la Ley Penal”, en atención al Interés Superior del Niño (Artículo 5, Decreto 27-2003 del Congreso de la República), en atención a la niñez y adolescencia.</a:t>
            </a:r>
            <a:endParaRPr sz="1400" kern="0" dirty="0">
              <a:solidFill>
                <a:srgbClr val="000000"/>
              </a:solidFill>
              <a:latin typeface="Arial"/>
              <a:cs typeface="Arial"/>
              <a:sym typeface="Arial"/>
            </a:endParaRPr>
          </a:p>
        </p:txBody>
      </p:sp>
      <p:sp>
        <p:nvSpPr>
          <p:cNvPr id="11" name="Google Shape;144;p29"/>
          <p:cNvSpPr txBox="1"/>
          <p:nvPr/>
        </p:nvSpPr>
        <p:spPr>
          <a:xfrm>
            <a:off x="8322733" y="1838053"/>
            <a:ext cx="3256168" cy="2772047"/>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97500"/>
          </a:bodyPr>
          <a:lstStyle/>
          <a:p>
            <a:pPr algn="ctr">
              <a:buClr>
                <a:srgbClr val="000000"/>
              </a:buClr>
              <a:buSzPct val="100000"/>
              <a:buFont typeface="Arial"/>
              <a:buNone/>
            </a:pPr>
            <a:r>
              <a:rPr lang="es-GT" kern="0" dirty="0">
                <a:solidFill>
                  <a:srgbClr val="0D1F3C"/>
                </a:solidFill>
                <a:latin typeface="Arial"/>
                <a:ea typeface="Arial"/>
                <a:cs typeface="Arial"/>
                <a:sym typeface="Arial"/>
              </a:rPr>
              <a:t/>
            </a:r>
            <a:br>
              <a:rPr lang="es-GT" kern="0" dirty="0">
                <a:solidFill>
                  <a:srgbClr val="0D1F3C"/>
                </a:solidFill>
                <a:latin typeface="Arial"/>
                <a:ea typeface="Arial"/>
                <a:cs typeface="Arial"/>
                <a:sym typeface="Arial"/>
              </a:rPr>
            </a:br>
            <a:r>
              <a:rPr lang="es-GT" sz="1600" kern="0" dirty="0">
                <a:solidFill>
                  <a:srgbClr val="000000"/>
                </a:solidFill>
                <a:latin typeface="Arial"/>
                <a:ea typeface="Arial"/>
                <a:cs typeface="Arial"/>
                <a:sym typeface="Arial"/>
              </a:rPr>
              <a:t>Durante el cuatrimestre reportado, la Secretaría de Bienestar Social, atendió y dio cobertura a </a:t>
            </a:r>
            <a:endParaRPr sz="1400" kern="0" dirty="0">
              <a:solidFill>
                <a:srgbClr val="000000"/>
              </a:solidFill>
              <a:latin typeface="Arial"/>
              <a:cs typeface="Arial"/>
              <a:sym typeface="Arial"/>
            </a:endParaRPr>
          </a:p>
          <a:p>
            <a:pPr algn="ctr">
              <a:lnSpc>
                <a:spcPct val="150000"/>
              </a:lnSpc>
              <a:buClr>
                <a:srgbClr val="000000"/>
              </a:buClr>
              <a:buSzPct val="100000"/>
              <a:buFont typeface="Arial"/>
              <a:buNone/>
            </a:pPr>
            <a:endParaRPr kern="0" dirty="0" smtClean="0">
              <a:solidFill>
                <a:srgbClr val="000000"/>
              </a:solidFill>
              <a:latin typeface="Arial"/>
              <a:ea typeface="Arial"/>
              <a:cs typeface="Arial"/>
              <a:sym typeface="Arial"/>
            </a:endParaRPr>
          </a:p>
          <a:p>
            <a:pPr algn="ctr">
              <a:lnSpc>
                <a:spcPct val="150000"/>
              </a:lnSpc>
              <a:buClr>
                <a:srgbClr val="000000"/>
              </a:buClr>
              <a:buSzPct val="100000"/>
              <a:buFont typeface="Arial"/>
              <a:buNone/>
            </a:pPr>
            <a:r>
              <a:rPr lang="es-GT" sz="2000" kern="0" dirty="0" smtClean="0">
                <a:solidFill>
                  <a:srgbClr val="FF0000"/>
                </a:solidFill>
                <a:latin typeface="Arial"/>
                <a:ea typeface="Arial"/>
                <a:cs typeface="Arial"/>
                <a:sym typeface="Arial"/>
              </a:rPr>
              <a:t> </a:t>
            </a:r>
            <a:endParaRPr sz="2000" kern="0" dirty="0">
              <a:solidFill>
                <a:srgbClr val="FF0000"/>
              </a:solidFill>
              <a:latin typeface="Arial"/>
              <a:ea typeface="Arial"/>
              <a:cs typeface="Arial"/>
              <a:sym typeface="Arial"/>
            </a:endParaRPr>
          </a:p>
        </p:txBody>
      </p:sp>
      <p:graphicFrame>
        <p:nvGraphicFramePr>
          <p:cNvPr id="12" name="2 Tabla"/>
          <p:cNvGraphicFramePr>
            <a:graphicFrameLocks noGrp="1"/>
          </p:cNvGraphicFramePr>
          <p:nvPr>
            <p:extLst>
              <p:ext uri="{D42A27DB-BD31-4B8C-83A1-F6EECF244321}">
                <p14:modId xmlns:p14="http://schemas.microsoft.com/office/powerpoint/2010/main" val="473938078"/>
              </p:ext>
            </p:extLst>
          </p:nvPr>
        </p:nvGraphicFramePr>
        <p:xfrm>
          <a:off x="8322733" y="3429000"/>
          <a:ext cx="2971800" cy="990600"/>
        </p:xfrm>
        <a:graphic>
          <a:graphicData uri="http://schemas.openxmlformats.org/drawingml/2006/table">
            <a:tbl>
              <a:tblPr>
                <a:tableStyleId>{2D5ABB26-0587-4C30-8999-92F81FD0307C}</a:tableStyleId>
              </a:tblPr>
              <a:tblGrid>
                <a:gridCol w="660400"/>
                <a:gridCol w="2311400"/>
              </a:tblGrid>
              <a:tr h="198120">
                <a:tc>
                  <a:txBody>
                    <a:bodyPr/>
                    <a:lstStyle/>
                    <a:p>
                      <a:pPr algn="r" rtl="0" fontAlgn="ctr"/>
                      <a:r>
                        <a:rPr lang="es-GT" sz="1200" b="1" u="none" strike="noStrike" dirty="0">
                          <a:effectLst/>
                        </a:rPr>
                        <a:t>17,059</a:t>
                      </a:r>
                      <a:endParaRPr lang="es-GT" sz="1200" b="1" i="0" u="none" strike="noStrike" dirty="0">
                        <a:solidFill>
                          <a:srgbClr val="00B0F0"/>
                        </a:solidFill>
                        <a:effectLst/>
                        <a:latin typeface="Calibri"/>
                      </a:endParaRPr>
                    </a:p>
                  </a:txBody>
                  <a:tcPr marL="7620" marR="7620" marT="7620" marB="0" anchor="ctr"/>
                </a:tc>
                <a:tc>
                  <a:txBody>
                    <a:bodyPr/>
                    <a:lstStyle/>
                    <a:p>
                      <a:pPr algn="ctr" rtl="0" fontAlgn="ctr"/>
                      <a:r>
                        <a:rPr lang="es-GT" sz="1200" u="none" strike="noStrike" dirty="0">
                          <a:solidFill>
                            <a:srgbClr val="00B0F0"/>
                          </a:solidFill>
                          <a:effectLst/>
                        </a:rPr>
                        <a:t>(Niños Niñas y Adolescentes)</a:t>
                      </a:r>
                      <a:endParaRPr lang="es-GT" sz="1200" b="1" i="0" u="none" strike="noStrike" dirty="0">
                        <a:solidFill>
                          <a:srgbClr val="00B0F0"/>
                        </a:solidFill>
                        <a:effectLst/>
                        <a:latin typeface="Calibri"/>
                      </a:endParaRPr>
                    </a:p>
                  </a:txBody>
                  <a:tcPr marL="7620" marR="7620" marT="7620" marB="0" anchor="ctr"/>
                </a:tc>
              </a:tr>
              <a:tr h="198120">
                <a:tc>
                  <a:txBody>
                    <a:bodyPr/>
                    <a:lstStyle/>
                    <a:p>
                      <a:pPr algn="r" rtl="0" fontAlgn="ctr"/>
                      <a:r>
                        <a:rPr lang="es-GT" sz="1200" b="1" u="none" strike="noStrike">
                          <a:effectLst/>
                        </a:rPr>
                        <a:t>2,421</a:t>
                      </a:r>
                      <a:endParaRPr lang="es-GT" sz="1200" b="1" i="0" u="none" strike="noStrike">
                        <a:solidFill>
                          <a:srgbClr val="00B0F0"/>
                        </a:solidFill>
                        <a:effectLst/>
                        <a:latin typeface="Calibri"/>
                      </a:endParaRPr>
                    </a:p>
                  </a:txBody>
                  <a:tcPr marL="7620" marR="7620" marT="7620" marB="0" anchor="ctr"/>
                </a:tc>
                <a:tc>
                  <a:txBody>
                    <a:bodyPr/>
                    <a:lstStyle/>
                    <a:p>
                      <a:pPr algn="ctr" rtl="0" fontAlgn="ctr"/>
                      <a:r>
                        <a:rPr lang="es-GT" sz="1200" u="none" strike="noStrike" dirty="0">
                          <a:solidFill>
                            <a:srgbClr val="00B0F0"/>
                          </a:solidFill>
                          <a:effectLst/>
                        </a:rPr>
                        <a:t>(Familias)</a:t>
                      </a:r>
                      <a:endParaRPr lang="es-GT" sz="1200" b="1" i="0" u="none" strike="noStrike" dirty="0">
                        <a:solidFill>
                          <a:srgbClr val="00B0F0"/>
                        </a:solidFill>
                        <a:effectLst/>
                        <a:latin typeface="Calibri"/>
                      </a:endParaRPr>
                    </a:p>
                  </a:txBody>
                  <a:tcPr marL="7620" marR="7620" marT="7620" marB="0" anchor="ctr"/>
                </a:tc>
              </a:tr>
              <a:tr h="198120">
                <a:tc>
                  <a:txBody>
                    <a:bodyPr/>
                    <a:lstStyle/>
                    <a:p>
                      <a:pPr algn="r" rtl="0" fontAlgn="ctr"/>
                      <a:r>
                        <a:rPr lang="es-GT" sz="1200" b="1" u="none" strike="noStrike" dirty="0">
                          <a:effectLst/>
                        </a:rPr>
                        <a:t>28</a:t>
                      </a:r>
                      <a:endParaRPr lang="es-GT" sz="1200" b="1" i="0" u="none" strike="noStrike" dirty="0">
                        <a:solidFill>
                          <a:srgbClr val="00B0F0"/>
                        </a:solidFill>
                        <a:effectLst/>
                        <a:latin typeface="Calibri"/>
                      </a:endParaRPr>
                    </a:p>
                  </a:txBody>
                  <a:tcPr marL="7620" marR="7620" marT="7620" marB="0" anchor="ctr"/>
                </a:tc>
                <a:tc>
                  <a:txBody>
                    <a:bodyPr/>
                    <a:lstStyle/>
                    <a:p>
                      <a:pPr algn="ctr" rtl="0" fontAlgn="ctr"/>
                      <a:r>
                        <a:rPr lang="es-GT" sz="1200" u="none" strike="noStrike" dirty="0">
                          <a:solidFill>
                            <a:srgbClr val="00B0F0"/>
                          </a:solidFill>
                          <a:effectLst/>
                        </a:rPr>
                        <a:t>(Entidad)</a:t>
                      </a:r>
                      <a:endParaRPr lang="es-GT" sz="1200" b="1" i="0" u="none" strike="noStrike" dirty="0">
                        <a:solidFill>
                          <a:srgbClr val="00B0F0"/>
                        </a:solidFill>
                        <a:effectLst/>
                        <a:latin typeface="Calibri"/>
                      </a:endParaRPr>
                    </a:p>
                  </a:txBody>
                  <a:tcPr marL="7620" marR="7620" marT="7620" marB="0" anchor="ctr"/>
                </a:tc>
              </a:tr>
              <a:tr h="198120">
                <a:tc>
                  <a:txBody>
                    <a:bodyPr/>
                    <a:lstStyle/>
                    <a:p>
                      <a:pPr algn="r" rtl="0" fontAlgn="ctr"/>
                      <a:r>
                        <a:rPr lang="es-GT" sz="1200" b="1" u="none" strike="noStrike" dirty="0">
                          <a:effectLst/>
                        </a:rPr>
                        <a:t>6,411</a:t>
                      </a:r>
                      <a:endParaRPr lang="es-GT" sz="1200" b="1" i="0" u="none" strike="noStrike" dirty="0">
                        <a:solidFill>
                          <a:srgbClr val="00B0F0"/>
                        </a:solidFill>
                        <a:effectLst/>
                        <a:latin typeface="Calibri"/>
                      </a:endParaRPr>
                    </a:p>
                  </a:txBody>
                  <a:tcPr marL="7620" marR="7620" marT="7620" marB="0" anchor="ctr"/>
                </a:tc>
                <a:tc>
                  <a:txBody>
                    <a:bodyPr/>
                    <a:lstStyle/>
                    <a:p>
                      <a:pPr algn="ctr" rtl="0" fontAlgn="ctr"/>
                      <a:r>
                        <a:rPr lang="es-GT" sz="1200" u="none" strike="noStrike" dirty="0">
                          <a:solidFill>
                            <a:srgbClr val="00B0F0"/>
                          </a:solidFill>
                          <a:effectLst/>
                        </a:rPr>
                        <a:t>(Casos)</a:t>
                      </a:r>
                      <a:endParaRPr lang="es-GT" sz="1200" b="1" i="0" u="none" strike="noStrike" dirty="0">
                        <a:solidFill>
                          <a:srgbClr val="00B0F0"/>
                        </a:solidFill>
                        <a:effectLst/>
                        <a:latin typeface="Calibri"/>
                      </a:endParaRPr>
                    </a:p>
                  </a:txBody>
                  <a:tcPr marL="7620" marR="7620" marT="7620" marB="0" anchor="ctr"/>
                </a:tc>
              </a:tr>
              <a:tr h="198120">
                <a:tc>
                  <a:txBody>
                    <a:bodyPr/>
                    <a:lstStyle/>
                    <a:p>
                      <a:pPr algn="r" rtl="0" fontAlgn="ctr"/>
                      <a:r>
                        <a:rPr lang="es-GT" sz="1200" b="1" u="none" strike="noStrike" dirty="0">
                          <a:effectLst/>
                        </a:rPr>
                        <a:t>476</a:t>
                      </a:r>
                      <a:endParaRPr lang="es-GT" sz="1200" b="1" i="0" u="none" strike="noStrike" dirty="0">
                        <a:solidFill>
                          <a:srgbClr val="00B0F0"/>
                        </a:solidFill>
                        <a:effectLst/>
                        <a:latin typeface="Calibri"/>
                      </a:endParaRPr>
                    </a:p>
                  </a:txBody>
                  <a:tcPr marL="7620" marR="7620" marT="7620" marB="0" anchor="ctr"/>
                </a:tc>
                <a:tc>
                  <a:txBody>
                    <a:bodyPr/>
                    <a:lstStyle/>
                    <a:p>
                      <a:pPr algn="ctr" rtl="0" fontAlgn="ctr"/>
                      <a:r>
                        <a:rPr lang="es-GT" sz="1200" u="none" strike="noStrike" dirty="0">
                          <a:solidFill>
                            <a:srgbClr val="00B0F0"/>
                          </a:solidFill>
                          <a:effectLst/>
                        </a:rPr>
                        <a:t>(Talleres con 8,881 beneficiarios)</a:t>
                      </a:r>
                      <a:endParaRPr lang="es-GT" sz="1200" b="1" i="0" u="none" strike="noStrike" dirty="0">
                        <a:solidFill>
                          <a:srgbClr val="00B0F0"/>
                        </a:solidFill>
                        <a:effectLst/>
                        <a:latin typeface="Calibri"/>
                      </a:endParaRPr>
                    </a:p>
                  </a:txBody>
                  <a:tcPr marL="7620" marR="7620" marT="7620" marB="0" anchor="ctr"/>
                </a:tc>
              </a:tr>
            </a:tbl>
          </a:graphicData>
        </a:graphic>
      </p:graphicFrame>
    </p:spTree>
    <p:extLst>
      <p:ext uri="{BB962C8B-B14F-4D97-AF65-F5344CB8AC3E}">
        <p14:creationId xmlns:p14="http://schemas.microsoft.com/office/powerpoint/2010/main" val="262187472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4739</TotalTime>
  <Words>2319</Words>
  <Application>Microsoft Office PowerPoint</Application>
  <PresentationFormat>Panorámica</PresentationFormat>
  <Paragraphs>213</Paragraphs>
  <Slides>26</Slides>
  <Notes>24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26</vt:i4>
      </vt:variant>
    </vt:vector>
  </HeadingPairs>
  <TitlesOfParts>
    <vt:vector size="34" baseType="lpstr">
      <vt:lpstr>Arial</vt:lpstr>
      <vt:lpstr>Calibri</vt:lpstr>
      <vt:lpstr>Calibri Light</vt:lpstr>
      <vt:lpstr>Montserrat</vt:lpstr>
      <vt:lpstr>Montserrat ExtraBold</vt:lpstr>
      <vt:lpstr>Montserrat SemiBold</vt:lpstr>
      <vt:lpstr>Times New Roman</vt:lpstr>
      <vt:lpstr>Tema de Office</vt:lpstr>
      <vt:lpstr>Presentación de PowerPoint</vt:lpstr>
      <vt:lpstr>Presentación de PowerPoint</vt:lpstr>
      <vt:lpstr>PRINCIPAL OBJETIVO DE LA SECRETARÍA DE BIENESTAR SOCIAL DE LA PRESIDENCIA DE LA REPÚBLICA</vt:lpstr>
      <vt:lpstr>Presentación de PowerPoint</vt:lpstr>
      <vt:lpstr>CIFRAS GENERALES DEL PRESUPUESTO AL TERCER CUATRIMESTRE 2022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SUBSECRETARIA DE PRESERVACIÓN FAMILIAR, FORTALECIMIENTO Y APOYO COMUNITARIO PRINCIPALES RESULTADOS Y AVANCES</vt:lpstr>
      <vt:lpstr>SUBSECRETARIA DE REINSERCIÓN Y RESOCIALIZACIÓN DE ADOLESCENTES EN CONFLICTO CON LA LEY PENAL PRINCIPALES RESULTADOS Y AVANCES</vt:lpstr>
      <vt:lpstr>SUBSECRETARIA DE PROTECCIÓN Y ACOGIMIENTO  A LA NIÑEZ Y ADOLESCENCIA PRINCIPALES RESULTADOS Y AVANCES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c:creator>
  <cp:lastModifiedBy>CENTRAL</cp:lastModifiedBy>
  <cp:revision>34</cp:revision>
  <dcterms:created xsi:type="dcterms:W3CDTF">2022-04-29T16:34:54Z</dcterms:created>
  <dcterms:modified xsi:type="dcterms:W3CDTF">2023-01-03T20:50:03Z</dcterms:modified>
</cp:coreProperties>
</file>